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82" r:id="rId1"/>
  </p:sldMasterIdLst>
  <p:notesMasterIdLst>
    <p:notesMasterId r:id="rId36"/>
  </p:notesMasterIdLst>
  <p:sldIdLst>
    <p:sldId id="257" r:id="rId2"/>
    <p:sldId id="258" r:id="rId3"/>
    <p:sldId id="259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4" r:id="rId12"/>
    <p:sldId id="275" r:id="rId13"/>
    <p:sldId id="31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314" r:id="rId23"/>
    <p:sldId id="312" r:id="rId24"/>
    <p:sldId id="318" r:id="rId25"/>
    <p:sldId id="319" r:id="rId26"/>
    <p:sldId id="320" r:id="rId27"/>
    <p:sldId id="323" r:id="rId28"/>
    <p:sldId id="324" r:id="rId29"/>
    <p:sldId id="325" r:id="rId30"/>
    <p:sldId id="337" r:id="rId31"/>
    <p:sldId id="326" r:id="rId32"/>
    <p:sldId id="316" r:id="rId33"/>
    <p:sldId id="317" r:id="rId34"/>
    <p:sldId id="309" r:id="rId35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екция по подразбиране" id="{E03B17DE-FE3A-4D9D-A90C-ADE07823A714}">
          <p14:sldIdLst>
            <p14:sldId id="257"/>
            <p14:sldId id="258"/>
            <p14:sldId id="259"/>
            <p14:sldId id="265"/>
            <p14:sldId id="266"/>
            <p14:sldId id="267"/>
            <p14:sldId id="268"/>
            <p14:sldId id="269"/>
            <p14:sldId id="270"/>
            <p14:sldId id="271"/>
            <p14:sldId id="274"/>
            <p14:sldId id="275"/>
            <p14:sldId id="315"/>
            <p14:sldId id="276"/>
            <p14:sldId id="277"/>
            <p14:sldId id="278"/>
            <p14:sldId id="279"/>
            <p14:sldId id="280"/>
            <p14:sldId id="281"/>
            <p14:sldId id="282"/>
          </p14:sldIdLst>
        </p14:section>
        <p14:section name="Неозаглавена секция" id="{D16356F6-A41E-4C49-B637-ADC8B0733517}">
          <p14:sldIdLst>
            <p14:sldId id="283"/>
            <p14:sldId id="314"/>
            <p14:sldId id="312"/>
            <p14:sldId id="318"/>
            <p14:sldId id="319"/>
            <p14:sldId id="320"/>
            <p14:sldId id="323"/>
            <p14:sldId id="324"/>
            <p14:sldId id="325"/>
            <p14:sldId id="337"/>
            <p14:sldId id="326"/>
            <p14:sldId id="316"/>
            <p14:sldId id="317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EF4B4"/>
    <a:srgbClr val="4C7A55"/>
    <a:srgbClr val="5AAB96"/>
    <a:srgbClr val="CCCC00"/>
    <a:srgbClr val="66FFFF"/>
    <a:srgbClr val="CCFF33"/>
    <a:srgbClr val="CCFF99"/>
    <a:srgbClr val="FF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4" autoAdjust="0"/>
    <p:restoredTop sz="94425" autoAdjust="0"/>
  </p:normalViewPr>
  <p:slideViewPr>
    <p:cSldViewPr>
      <p:cViewPr varScale="1">
        <p:scale>
          <a:sx n="103" d="100"/>
          <a:sy n="103" d="100"/>
        </p:scale>
        <p:origin x="72" y="930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48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4F63D44-5267-41C1-BF6A-4D3E9A470342}" type="datetimeFigureOut">
              <a:rPr lang="bg-BG"/>
              <a:pPr>
                <a:defRPr/>
              </a:pPr>
              <a:t>12.8.2022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noProof="0"/>
              <a:t>Щракн., за да ред. стил на загл. в обр.</a:t>
            </a:r>
          </a:p>
          <a:p>
            <a:pPr lvl="1"/>
            <a:r>
              <a:rPr lang="bg-BG" noProof="0"/>
              <a:t>Второ ниво</a:t>
            </a:r>
          </a:p>
          <a:p>
            <a:pPr lvl="2"/>
            <a:r>
              <a:rPr lang="bg-BG" noProof="0"/>
              <a:t>Трето ниво</a:t>
            </a:r>
          </a:p>
          <a:p>
            <a:pPr lvl="3"/>
            <a:r>
              <a:rPr lang="bg-BG" noProof="0"/>
              <a:t>Четвърто ниво</a:t>
            </a:r>
          </a:p>
          <a:p>
            <a:pPr lvl="4"/>
            <a:r>
              <a:rPr lang="bg-BG" noProof="0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D4C5ACB-C665-416D-B229-7AD3A61DCED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4767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C5ACB-C665-416D-B229-7AD3A61DCED0}" type="slidenum">
              <a:rPr lang="bg-BG" smtClean="0"/>
              <a:pPr>
                <a:defRPr/>
              </a:pPr>
              <a:t>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8642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619239" y="1344169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13982" y="2420874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7"/>
            <a:ext cx="628649" cy="575765"/>
          </a:xfrm>
        </p:spPr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5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727445"/>
            <a:ext cx="6619244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4152499"/>
            <a:ext cx="6619244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5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797563"/>
            <a:ext cx="6623862" cy="1029740"/>
          </a:xfrm>
        </p:spPr>
        <p:txBody>
          <a:bodyPr/>
          <a:lstStyle>
            <a:lvl1pPr>
              <a:defRPr sz="3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11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45550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1960341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6600"/>
            <a:ext cx="6340430" cy="2022474"/>
          </a:xfrm>
        </p:spPr>
        <p:txBody>
          <a:bodyPr/>
          <a:lstStyle>
            <a:lvl1pPr>
              <a:defRPr sz="3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4"/>
            <a:ext cx="5798414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771899"/>
            <a:ext cx="6933673" cy="748393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6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0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768725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9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1952626"/>
            <a:ext cx="235640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2384823"/>
            <a:ext cx="2356409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2625"/>
            <a:ext cx="236025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84823"/>
            <a:ext cx="2360257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1952626"/>
            <a:ext cx="235929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2384822"/>
            <a:ext cx="2359152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94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3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0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3831829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3399634"/>
            <a:ext cx="228832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3831828"/>
            <a:ext cx="2288322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4793879"/>
            <a:ext cx="2733212" cy="22860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34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952625"/>
            <a:ext cx="6619244" cy="2562225"/>
          </a:xfrm>
        </p:spPr>
        <p:txBody>
          <a:bodyPr vert="eaVert" anchor="t" anchorCtr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4793879"/>
            <a:ext cx="742949" cy="228599"/>
          </a:xfrm>
        </p:spPr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8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58850"/>
            <a:ext cx="1057474" cy="3561443"/>
          </a:xfrm>
        </p:spPr>
        <p:txBody>
          <a:bodyPr vert="eaVert" anchor="b" anchorCtr="0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958850"/>
            <a:ext cx="4692019" cy="3561443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4793879"/>
            <a:ext cx="744101" cy="228599"/>
          </a:xfrm>
        </p:spPr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7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1952625"/>
            <a:ext cx="6619244" cy="2562225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5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008234"/>
            <a:ext cx="3263269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1952625"/>
            <a:ext cx="3618869" cy="2562226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1952625"/>
            <a:ext cx="3618869" cy="2562225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3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1952625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2384822"/>
            <a:ext cx="3618869" cy="213002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9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7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1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085850"/>
            <a:ext cx="3892550" cy="3429000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2346961"/>
            <a:ext cx="2094869" cy="21716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8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70000"/>
            <a:ext cx="2898851" cy="130175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3">
                <a:tint val="64000"/>
                <a:lumMod val="118000"/>
              </a:schemeClr>
            </a:gs>
            <a:gs pos="73000">
              <a:schemeClr val="accent3">
                <a:tint val="92000"/>
                <a:alpha val="100000"/>
                <a:lumMod val="11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730251"/>
            <a:ext cx="6571060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60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1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  <p:sldLayoutId id="2147484495" r:id="rId13"/>
    <p:sldLayoutId id="2147484496" r:id="rId14"/>
    <p:sldLayoutId id="2147484497" r:id="rId15"/>
    <p:sldLayoutId id="2147484498" r:id="rId16"/>
    <p:sldLayoutId id="2147484499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wmf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wmf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30.bin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2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0" Type="http://schemas.openxmlformats.org/officeDocument/2006/relationships/image" Target="../media/image42.png"/><Relationship Id="rId4" Type="http://schemas.openxmlformats.org/officeDocument/2006/relationships/image" Target="../media/image2.wmf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4.png"/><Relationship Id="rId4" Type="http://schemas.openxmlformats.org/officeDocument/2006/relationships/image" Target="../media/image2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53F60-9CBF-40A3-8D4F-652A2E939293}" type="slidenum">
              <a:rPr lang="bg-BG" altLang="en-US"/>
              <a:pPr>
                <a:defRPr/>
              </a:pPr>
              <a:t>1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1187624" y="-14151"/>
            <a:ext cx="7956376" cy="13476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ОБЩИНА</a:t>
            </a:r>
            <a:r>
              <a:rPr lang="bg-BG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bg-BG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БЯЛА СЛАТИНА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4462461"/>
            <a:ext cx="3491880" cy="681039"/>
          </a:xfrm>
          <a:prstGeom prst="rtTriangle">
            <a:avLst/>
          </a:prstGeom>
          <a:solidFill>
            <a:srgbClr val="CCFF66"/>
          </a:solidFill>
          <a:ln>
            <a:noFill/>
          </a:ln>
        </p:spPr>
        <p:style>
          <a:lnRef idx="0">
            <a:schemeClr val="accent3"/>
          </a:lnRef>
          <a:fillRef idx="1001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4462462"/>
            <a:ext cx="2000250" cy="681038"/>
          </a:xfrm>
          <a:prstGeom prst="rtTriangl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825788"/>
            <a:ext cx="9036496" cy="29546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bg-BG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bg-BG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" name="Текстово поле 9"/>
          <p:cNvSpPr txBox="1">
            <a:spLocks noChangeArrowheads="1"/>
          </p:cNvSpPr>
          <p:nvPr/>
        </p:nvSpPr>
        <p:spPr bwMode="auto">
          <a:xfrm>
            <a:off x="1025524" y="1374292"/>
            <a:ext cx="74349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contourW="12700" prstMaterial="metal">
            <a:bevelT w="88900" h="88900"/>
            <a:contourClr>
              <a:schemeClr val="tx1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g-BG" altLang="bg-BG" sz="6000" b="1" dirty="0">
                <a:latin typeface="Times New Roman" pitchFamily="18" charset="0"/>
                <a:cs typeface="Times New Roman" pitchFamily="18" charset="0"/>
              </a:rPr>
              <a:t>ГОДИШЕН ОТЧЕТ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4462462"/>
            <a:ext cx="2000250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1116" y="4462462"/>
            <a:ext cx="6301308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16024" y="3431904"/>
            <a:ext cx="3275856" cy="853827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3BF1D48-E377-4C1D-822C-51301DE6DD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388103"/>
              </p:ext>
            </p:extLst>
          </p:nvPr>
        </p:nvGraphicFramePr>
        <p:xfrm>
          <a:off x="0" y="-14151"/>
          <a:ext cx="1187624" cy="134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4151"/>
                        <a:ext cx="1187624" cy="13476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екстово поле 3"/>
          <p:cNvSpPr txBox="1"/>
          <p:nvPr/>
        </p:nvSpPr>
        <p:spPr>
          <a:xfrm>
            <a:off x="827584" y="3723878"/>
            <a:ext cx="4602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dirty="0" smtClean="0"/>
              <a:t>Публично</a:t>
            </a:r>
            <a:r>
              <a:rPr lang="bg-BG" sz="2000" b="1" dirty="0" smtClean="0"/>
              <a:t> обсъждане 22.08.202</a:t>
            </a:r>
            <a:r>
              <a:rPr lang="bg-BG" sz="2000" b="1" dirty="0"/>
              <a:t>2</a:t>
            </a:r>
            <a:r>
              <a:rPr lang="bg-BG" sz="2000" b="1" dirty="0" smtClean="0"/>
              <a:t> г.</a:t>
            </a:r>
            <a:endParaRPr lang="bg-BG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14716-0E66-4D30-9BDA-B9EB654E950D}" type="slidenum">
              <a:rPr lang="bg-BG" altLang="en-US"/>
              <a:pPr>
                <a:defRPr/>
              </a:pPr>
              <a:t>10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С ФИНАНСОВИ АКТИВИ  И </a:t>
            </a:r>
            <a:r>
              <a:rPr lang="bg-BG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ПАСИВИ 2021 г.</a:t>
            </a:r>
            <a:endParaRPr lang="bg-BG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4462462"/>
            <a:ext cx="33480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 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11272" name="Rectangle 1"/>
          <p:cNvSpPr>
            <a:spLocks noChangeArrowheads="1"/>
          </p:cNvSpPr>
          <p:nvPr/>
        </p:nvSpPr>
        <p:spPr bwMode="auto">
          <a:xfrm>
            <a:off x="216069" y="1811107"/>
            <a:ext cx="8749605" cy="28346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Преходен остатък от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					  4 448 037 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Заеми от ФЛАГ                                                  </a:t>
            </a:r>
            <a:r>
              <a:rPr lang="bg-BG" altLang="bg-BG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-100 864 </a:t>
            </a:r>
            <a:r>
              <a:rPr lang="bg-BG" altLang="bg-BG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Събрани средства и изв. плащания           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-8 837 лв</a:t>
            </a:r>
            <a:r>
              <a:rPr lang="bg-BG" altLang="bg-BG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Друго финансиране                                               </a:t>
            </a:r>
            <a:r>
              <a:rPr lang="bg-BG" altLang="bg-BG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bg-BG" altLang="bg-BG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bg-BG" altLang="bg-BG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764 лв</a:t>
            </a:r>
            <a:r>
              <a:rPr lang="bg-BG" altLang="bg-BG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Предоставена врем.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финансова 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помощ   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    60 269 лв.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Наличност по сметки в края на годината            </a:t>
            </a:r>
            <a:r>
              <a:rPr lang="bg-BG" altLang="bg-BG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- 2 847 203 лв.</a:t>
            </a:r>
            <a:endParaRPr lang="bg-BG" altLang="bg-BG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bg-BG" altLang="bg-BG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142875" y="1017985"/>
            <a:ext cx="882161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Общо финансирания            1 547 692 лв</a:t>
            </a: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.    </a:t>
            </a:r>
            <a:endParaRPr lang="bg-BG" sz="36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E8CFC37-BC60-4E32-A8F4-31857A80DF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2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6C78F-6B49-4891-9BF9-C574839A9252}" type="slidenum">
              <a:rPr lang="bg-BG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bg-BG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НА РАЗХОДИТЕ  ПО  ФУНКЦИИ               </a:t>
            </a: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32 245 549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Rectangle 1"/>
          <p:cNvSpPr>
            <a:spLocks noChangeArrowheads="1"/>
          </p:cNvSpPr>
          <p:nvPr/>
        </p:nvSpPr>
        <p:spPr bwMode="auto">
          <a:xfrm>
            <a:off x="341785" y="1006079"/>
            <a:ext cx="8550695" cy="39703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1 Общи държавни служби	                    2 537 151 лв.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2 Отбрана и сигурност                                 277 943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3 Образование			                            10 484 022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4 Здравеопазване		                                 585 659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5 Социални грижи	                                   2 264 983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6 Благоустрояване		                              5 254 738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7 Култура				                                      801 624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8 Икономически дейности	                       324 746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9 Други некласифицирани                            18 606 лв.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577BAC6-0519-4A96-B836-2346C0889D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184842"/>
              </p:ext>
            </p:extLst>
          </p:nvPr>
        </p:nvGraphicFramePr>
        <p:xfrm>
          <a:off x="251520" y="-5088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-5088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1784" y="1017710"/>
            <a:ext cx="8550695" cy="39703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1 Общи държавни служби	                    2 537 151 лв.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2 Отбрана и сигурност                                 277 943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3 Образование			                            10 484 022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4 Здравеопазване		                                 585 659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5 Социални грижи	                                   2 264 983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6 Благоустрояване		                              5 254 738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7 Култура				                                      801 624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8 Икономически дейности	                       324 746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9 Други некласифицирани                            18 606 лв.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0536" y="1029341"/>
            <a:ext cx="8550695" cy="39703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1 Общи държавни служби	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3 404 977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2 Отбрана и сигурност          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262 026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3 Образование			                           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190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206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4 Здравеопазване		        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924 144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5 Социални грижи	            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982 630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6 Благоустрояване		       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4 878 809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7 Култура				                                  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990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516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8 Икономически дейности	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611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275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9 Други некласифицирани                           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966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5E473-EE6D-4959-8965-873DD6F99088}" type="slidenum">
              <a:rPr lang="bg-BG" altLang="en-US"/>
              <a:pPr>
                <a:defRPr/>
              </a:pPr>
              <a:t>12</a:t>
            </a:fld>
            <a:endParaRPr lang="bg-BG" altLang="en-US" dirty="0"/>
          </a:p>
        </p:txBody>
      </p:sp>
      <p:sp>
        <p:nvSpPr>
          <p:cNvPr id="14340" name="Rectangle 33"/>
          <p:cNvSpPr>
            <a:spLocks noChangeArrowheads="1"/>
          </p:cNvSpPr>
          <p:nvPr/>
        </p:nvSpPr>
        <p:spPr bwMode="auto">
          <a:xfrm>
            <a:off x="683568" y="-17860"/>
            <a:ext cx="8460434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ОТЧЕТ НА  ФУНКЦИЯ  1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                 „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ОБЩИ ДЪРЖАВНИ СЛУЖБИ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“       3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404 977 лв.</a:t>
            </a:r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037" y="1055400"/>
            <a:ext cx="8856662" cy="276998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 ПО ИЗБОРИ                      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497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840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ОБЩИНСКА АДМИНИСТРАЦИЯ   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673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ОБЩИНСКИ СЪВЕТ                              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397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bg-BG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8CFCCC4-ECF3-4406-A543-103F41C480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9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09CC1C-99F4-4461-8DA7-0EE49437F6D5}" type="slidenum">
              <a:rPr lang="bg-BG" alt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bg-BG" altLang="en-US">
              <a:solidFill>
                <a:srgbClr val="898989"/>
              </a:solidFill>
            </a:endParaRPr>
          </a:p>
        </p:txBody>
      </p:sp>
      <p:sp>
        <p:nvSpPr>
          <p:cNvPr id="15363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buClr>
                <a:schemeClr val="hlink"/>
              </a:buClr>
              <a:buFontTx/>
              <a:buNone/>
              <a:tabLst>
                <a:tab pos="92075" algn="l"/>
              </a:tabLst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ОТЧЕТ НА ФУНКЦИЯ  2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            „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ОТБРАНА И СИГУРНОСТ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“     262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026 лв.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4462462"/>
            <a:ext cx="4427984" cy="681038"/>
          </a:xfrm>
          <a:prstGeom prst="rtTriangle">
            <a:avLst/>
          </a:prstGeom>
          <a:solidFill>
            <a:srgbClr val="FFFFC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6" name="Rectangle 1"/>
          <p:cNvSpPr>
            <a:spLocks noChangeArrowheads="1"/>
          </p:cNvSpPr>
          <p:nvPr/>
        </p:nvSpPr>
        <p:spPr bwMode="auto">
          <a:xfrm>
            <a:off x="179512" y="1009209"/>
            <a:ext cx="8856984" cy="238526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ОТБРАНИТЕЛНО-МОБИЛИЗАЦ. ПОДГОТОВКА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101 822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ДРУГИ  ДЕЙНОСТИ  ПО ВЪТРЕШНАТА  СИГУРНОСТ   </a:t>
            </a:r>
            <a:r>
              <a:rPr lang="en-US" altLang="bg-BG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54</a:t>
            </a:r>
            <a:r>
              <a:rPr lang="en-US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896</a:t>
            </a:r>
            <a:r>
              <a:rPr lang="en-US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ПРЕВАНТИВНА ДЕЙНОСТ                                        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     5 308</a:t>
            </a:r>
            <a:r>
              <a:rPr lang="en-US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en-US" altLang="bg-BG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endParaRPr lang="bg-BG" alt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CC856F8-BC8D-4304-B32F-784AC82BDD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8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070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4B77D-B66B-4367-91B9-C0268FE8BA46}" type="slidenum">
              <a:rPr lang="bg-BG" altLang="en-US"/>
              <a:pPr>
                <a:defRPr/>
              </a:pPr>
              <a:t>14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755576" y="-17860"/>
            <a:ext cx="8388425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НА ФУНКЦИЯ 3 „ОБРАЗОВАНИЕ</a:t>
            </a:r>
            <a:r>
              <a:rPr lang="bg-BG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   14 </a:t>
            </a:r>
            <a:r>
              <a:rPr lang="bg-BG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190 206 </a:t>
            </a:r>
            <a:r>
              <a:rPr lang="bg-BG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4462462"/>
            <a:ext cx="2555776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179512" y="987574"/>
            <a:ext cx="8846254" cy="31700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bg-BG" altLang="bg-BG" sz="27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ДЕТСКИ ГРАДИНИ                                    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3 246 780 лв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НЕСПЕЦИАЛИЗИРАНИ УЧИЛИЩА    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8 148 182 лв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ПРОФЕСИОНАЛНИ ГИМНАЗИИ         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2 568 170 лв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ДР. ДЕЙНОСТИ ПО ОБРАЗОВАНИЕТО 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227 074 лв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bg-BG" altLang="bg-BG" sz="27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en-US" altLang="bg-BG" sz="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11136B0-7E90-4025-89A9-CA83EC5B77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7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75E60-37E3-429A-8D0D-14C194A2018A}" type="slidenum">
              <a:rPr lang="bg-BG" altLang="en-US"/>
              <a:pPr>
                <a:defRPr/>
              </a:pPr>
              <a:t>15</a:t>
            </a:fld>
            <a:endParaRPr lang="bg-BG" altLang="en-US" dirty="0"/>
          </a:p>
        </p:txBody>
      </p:sp>
      <p:sp>
        <p:nvSpPr>
          <p:cNvPr id="17411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ОТЧЕТ НА ФУНКЦИЯ 4 „ЗДРАВЕОПАЗВАНЕ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“        924 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144 лв.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7484" y="4442618"/>
            <a:ext cx="2051050" cy="681038"/>
          </a:xfrm>
          <a:prstGeom prst="rtTriangle">
            <a:avLst/>
          </a:prstGeom>
          <a:solidFill>
            <a:srgbClr val="FFFFC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17414" name="Rectangle 1"/>
          <p:cNvSpPr>
            <a:spLocks noChangeArrowheads="1"/>
          </p:cNvSpPr>
          <p:nvPr/>
        </p:nvSpPr>
        <p:spPr bwMode="auto">
          <a:xfrm>
            <a:off x="107950" y="1168004"/>
            <a:ext cx="8928100" cy="284693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2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МНОГОПРОФИЛНА БОЛНИЦА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 261 187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ДЕТСКА ЯСЛА                    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404 712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ДР. ДЕЙНОСТИ ПО ЗДРАВЕОПАЗВАНЕТО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11 810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ЗДРАВНИ КАБИНЕТИ В ОБРАЗОВАНИЕТО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246 435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2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39C2CD9-573B-4D1C-800A-4F7D142CFD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1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9279E1-998D-4E13-B665-364D472FAC72}" type="slidenum">
              <a:rPr lang="bg-BG" altLang="en-US"/>
              <a:pPr>
                <a:defRPr/>
              </a:pPr>
              <a:t>16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21628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0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НА ФУНКЦИЯ  5 </a:t>
            </a:r>
            <a:r>
              <a:rPr lang="bg-BG" sz="3000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„</a:t>
            </a:r>
            <a:r>
              <a:rPr lang="bg-BG" sz="30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СОЦИАЛНИ  ГРИЖИ</a:t>
            </a:r>
            <a:r>
              <a:rPr lang="bg-BG" sz="3000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    5 </a:t>
            </a:r>
            <a:r>
              <a:rPr lang="bg-BG" sz="30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982 630 </a:t>
            </a:r>
            <a:r>
              <a:rPr lang="bg-BG" sz="3000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лв</a:t>
            </a:r>
            <a:r>
              <a:rPr lang="bg-BG" sz="30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C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51520" y="956372"/>
            <a:ext cx="8713788" cy="35086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ДОМАШЕН СОЦИАЛЕН ПАТРОНАЖ                 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245 094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КЛУБОВЕ НА ПЕНСИОНЕРА И ИНВАЛИДА     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  11 769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ЦЕНТЪР ЗА ОБЩЕСТВЕНА ПОДКРЕПА              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68 188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ЦЕНТЪР ЗА НАСТАНЯВАНЕ ОТ СЕМЕЕН ТИП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 1 029 711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ПРОГРАМИ ЗА ВРЕМЕННА ЗАЕТОСТ                 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209 475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ДОМ ЗА СТАРИ ХОРА                                                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621 560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ПРЕХОДНО ЖИЛИЩЕ                                                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86 418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ЛИЧЕН АСИСТЕНТ                                                 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3 032 364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АСИСТЕНТСКА ПОДКРЕПА                                                      </a:t>
            </a:r>
            <a:r>
              <a:rPr lang="bg-BG" altLang="bg-BG" sz="2000" b="1" dirty="0" smtClean="0">
                <a:latin typeface="Times New Roman" pitchFamily="18" charset="0"/>
                <a:cs typeface="Times New Roman" pitchFamily="18" charset="0"/>
              </a:rPr>
              <a:t>227 549 лв.</a:t>
            </a:r>
            <a:endParaRPr lang="bg-BG" altLang="bg-BG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ДР. СЛУЖБИ ПО ОСИГУРЯВАНЕ И ЗАЕТОСТ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  450 502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DBA3A4C-FB13-4229-A9CF-5493D2BE5D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E6F56-DA14-4A68-9233-E40A1958CA01}" type="slidenum">
              <a:rPr lang="bg-BG" altLang="en-US"/>
              <a:pPr>
                <a:defRPr/>
              </a:pPr>
              <a:t>17</a:t>
            </a:fld>
            <a:endParaRPr lang="bg-BG" altLang="en-US" dirty="0"/>
          </a:p>
        </p:txBody>
      </p:sp>
      <p:sp>
        <p:nvSpPr>
          <p:cNvPr id="19459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ОТЧЕТ    НА    ФУНКЦИЯ 6 „БЛАГОУСТРОЯВАНЕ И ОПАЗВАНЕ НА ОКОЛНАТА СРЕДА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“      4 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878 809 лв.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215900" y="1094185"/>
            <a:ext cx="8928100" cy="38318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ВОДОСНАБДЯВАНЕ И КАНАЛИЗАЦИЯ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1 062 521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ОСВЕТЛЕНИЕ                   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341 378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РЕМОНТ НА УЛИЦИ   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1 835 723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ДР. ДЕЙНОСТИ ПО БКС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336 250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ОЗЕЛЕНЯВАНЕ                 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210 856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ЧИСТОТА                          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1 083 111 лв.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ДЕЙНОСТИ ПО ОТПАДЪЦИТЕ                            8 970  лв.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bg-BG" altLang="bg-BG" sz="2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32FCDEE-3381-49E3-A39F-D161A4E1CE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9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9DB23-5013-499F-B3A3-CE37DB84C032}" type="slidenum">
              <a:rPr lang="bg-BG" altLang="en-US"/>
              <a:pPr>
                <a:defRPr/>
              </a:pPr>
              <a:t>18</a:t>
            </a:fld>
            <a:endParaRPr lang="bg-BG" altLang="en-US" dirty="0"/>
          </a:p>
        </p:txBody>
      </p:sp>
      <p:sp>
        <p:nvSpPr>
          <p:cNvPr id="20483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ОТЧЕТ НА ФУНКЦИЯ 7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„КУЛТУРА И СПОРТ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“      1 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990 516  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n>
                <a:solidFill>
                  <a:srgbClr val="FFFFCC"/>
                </a:solidFill>
              </a:ln>
              <a:latin typeface="Arial" charset="0"/>
            </a:endParaRP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107504" y="1006078"/>
            <a:ext cx="8772649" cy="287771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СПОРТ ЗА ВСИЧКИ                              		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 12 483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СПОРТНИ БАЗИ                                 		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       1 362 497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ЧИТАЛИЩА                                      		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536 360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ОБРЕДНИ ДОМОВЕ        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77 176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РЕЛИГИОЗНО ДЕЛО                          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	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2 000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en-US" altLang="bg-BG" sz="2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B2B3FEB-895F-4EC2-89D9-7597013DD2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2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0CC34-F5C1-4126-AD1D-EAA06C269831}" type="slidenum">
              <a:rPr lang="bg-BG" altLang="en-US"/>
              <a:pPr>
                <a:defRPr/>
              </a:pPr>
              <a:t>19</a:t>
            </a:fld>
            <a:endParaRPr lang="bg-BG" altLang="en-US" dirty="0"/>
          </a:p>
        </p:txBody>
      </p:sp>
      <p:sp>
        <p:nvSpPr>
          <p:cNvPr id="21507" name="Rectangle 33"/>
          <p:cNvSpPr>
            <a:spLocks noChangeArrowheads="1"/>
          </p:cNvSpPr>
          <p:nvPr/>
        </p:nvSpPr>
        <p:spPr bwMode="auto">
          <a:xfrm>
            <a:off x="683567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ОТЧЕТ  НА  ФУНКЦИЯ  8 „ИКОНОМИЧЕСКИ ДЕЙНОСТИ  И  УСЛУГИ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“     611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275 лв.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4462462"/>
            <a:ext cx="464400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179389" y="1383506"/>
            <a:ext cx="8785225" cy="28931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РЕМОНТ НА ПЪТИЩА         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185 773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ОБЩИНСКИ ПАЗАР             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405 883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ПРИЮТИ ЗА БЕЗСТОП.ЖИВОТНИ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6 660 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ДР. ДЕЙНОСТИ по ИКОНОМИКАТА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12 611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ДР. ДЕЙНОСТИ ПО ТРАНСПОРТА 			348 лв.</a:t>
            </a:r>
            <a:endParaRPr lang="bg-BG" altLang="bg-BG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			</a:t>
            </a:r>
            <a:endParaRPr lang="en-US" altLang="bg-BG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7C26A9D-251B-4547-9A7C-DF896C5F10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F21BE-1274-4FB0-B5B3-8CFB89A0D83E}" type="slidenum">
              <a:rPr lang="bg-BG" altLang="en-US"/>
              <a:pPr>
                <a:defRPr/>
              </a:pPr>
              <a:t>2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9" y="51470"/>
            <a:ext cx="8460431" cy="80262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ОСНОВАНИЕ</a:t>
            </a:r>
            <a:endParaRPr lang="bg-BG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4462462"/>
            <a:ext cx="3347864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3078" name="Rectangle 1"/>
          <p:cNvSpPr>
            <a:spLocks noChangeArrowheads="1"/>
          </p:cNvSpPr>
          <p:nvPr/>
        </p:nvSpPr>
        <p:spPr bwMode="auto">
          <a:xfrm>
            <a:off x="107504" y="874744"/>
            <a:ext cx="8928991" cy="438889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bg-BG" sz="27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„Бюджет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1”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на Община Бяла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 е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приет с Решение 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№ 335/25.02.20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на Общински съвет Бяла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латина.</a:t>
            </a:r>
            <a:endParaRPr lang="bg-BG" sz="2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bg-BG" sz="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       Бюджетът е разработен в съответствие с изискванията на Закона за държавния бюджет на Република България за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1г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., ПМС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№408/2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.12.2020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г. за изпълнението на държавния бюджет за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г.,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писмо ФО-1/18.01.20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. на МФ,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Наредба за условията и реда за съставяне на бюджетната прогноза за местните дейности за следващите три години, за съставяне, приемане, изпълнение и отчитане на общинския бюджет на Община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Бяла Слатина,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чл. 52, ал. 1 и чл. 21, ал. 1, т. 6 от ЗМСМА, чл. 94, ал. 2 и ал. 3 и чл. 39 от ЗПФ 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първоначален план е  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altLang="bg-BG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765D087-A80B-418D-8643-381D20DA2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178656"/>
              </p:ext>
            </p:extLst>
          </p:nvPr>
        </p:nvGraphicFramePr>
        <p:xfrm>
          <a:off x="4763" y="6350"/>
          <a:ext cx="695325" cy="887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87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97E9B-1B51-46FE-A6AC-3C64C8845C8F}" type="slidenum">
              <a:rPr lang="bg-BG" altLang="en-US"/>
              <a:pPr>
                <a:defRPr/>
              </a:pPr>
              <a:t>20</a:t>
            </a:fld>
            <a:endParaRPr lang="bg-BG" altLang="en-US" dirty="0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0" y="4462462"/>
            <a:ext cx="3786188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7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НА ФУНКЦИЯ  9 „РАЗХОДИ </a:t>
            </a:r>
            <a:r>
              <a:rPr lang="bg-BG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НЕКЛАСИФИЦИРАНИ В ДР. ФУНКЦИИ</a:t>
            </a:r>
            <a:r>
              <a:rPr lang="bg-BG" sz="27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 </a:t>
            </a:r>
            <a:r>
              <a:rPr lang="bg-BG" sz="27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966 лв</a:t>
            </a:r>
            <a:r>
              <a:rPr lang="bg-BG" sz="27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2536" name="TextBox 1"/>
          <p:cNvSpPr txBox="1">
            <a:spLocks noChangeArrowheads="1"/>
          </p:cNvSpPr>
          <p:nvPr/>
        </p:nvSpPr>
        <p:spPr bwMode="auto">
          <a:xfrm>
            <a:off x="395536" y="1203598"/>
            <a:ext cx="8496944" cy="206210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РАЗХОДИ за ЛИХВИ                       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966 лв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D8248C5-4706-4211-8D8B-7CC6EBF86E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0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21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5 386 333 лв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357188" y="1071563"/>
            <a:ext cx="8643937" cy="32316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§ 5100 ОСНОВЕН РЕМОНТ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1 838 112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5200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ПРИДОБИВАНЕ на ДЪЛГОТРАЙНИ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МАТЕРИАЛНИ АКТИВИ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3 286 833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§ 5300 ПРИДОБИВАНЕ НА НМДА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2 701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§ 5500 КАПИТАЛОВИ ТРАНСФЕРИ        258 687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22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357189" y="1071563"/>
            <a:ext cx="3350716" cy="270843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За гражданите и гостите на Бяла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изградихме</a:t>
            </a:r>
            <a:endParaRPr lang="en-US" altLang="bg-BG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многофункционална спортна зала. Средствата за нейното изграждане 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са в </a:t>
            </a: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размер 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на      1 118 628 </a:t>
            </a: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лв. 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и са </a:t>
            </a: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осигурени от общинския бюджет.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1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Текстово поле 9"/>
          <p:cNvSpPr txBox="1"/>
          <p:nvPr/>
        </p:nvSpPr>
        <p:spPr>
          <a:xfrm>
            <a:off x="7020272" y="1995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pic>
        <p:nvPicPr>
          <p:cNvPr id="19" name="Картина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85">
            <a:off x="4519136" y="1540483"/>
            <a:ext cx="4262072" cy="3126263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901">
            <a:off x="1745387" y="3234265"/>
            <a:ext cx="273630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59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23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СТРОИТЕЛНАТА  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606103" y="1422961"/>
            <a:ext cx="3749873" cy="175432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Ремонтирани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бяха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помещения в 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сградата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на ПАГ «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Н.Й.Вапцаров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» и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оборудвани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СТЕМ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кабинети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Стойността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на проекта е за над 270 000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bg-BG" sz="1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Картина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75606"/>
            <a:ext cx="3140968" cy="1923678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967">
            <a:off x="1081689" y="3221828"/>
            <a:ext cx="3240360" cy="1800200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106">
            <a:off x="5588750" y="3002964"/>
            <a:ext cx="3212976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30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24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СТРОИТЕЛНАТА 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467544" y="987573"/>
            <a:ext cx="3153438" cy="181588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През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2021 г. Се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изпълниха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два проекта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«Ремонт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и реконструкция на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улична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настилка по ул.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Христо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Ботев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и ул.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Калоян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и , «Ремонт и реконструкция на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улична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настилка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по ул.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Л.Каравелов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и Дондуков в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гр.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Бяла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разплатените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средства по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проектите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446 953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9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4716016" y="2055624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164">
            <a:off x="5003692" y="1021857"/>
            <a:ext cx="2520280" cy="1872208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986">
            <a:off x="5925848" y="2344262"/>
            <a:ext cx="2952328" cy="1995686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28189">
            <a:off x="3276478" y="3058424"/>
            <a:ext cx="2113690" cy="1923370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47003">
            <a:off x="990394" y="2999348"/>
            <a:ext cx="2304256" cy="1944103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2120" y="3651870"/>
            <a:ext cx="1800200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8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25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СТРОИТЕЛНАТА  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177428" y="1036181"/>
            <a:ext cx="2881685" cy="427809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Ремонтирани са улици във всички населени места с целеви с-ва по ПМС № 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360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/20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г.: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Алтимир 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-    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114 002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с.Търнава -	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233 999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Галиче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-		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70 000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Попица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177 999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. Враняк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– 	 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8 000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Габаре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– 		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108 000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Драшан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– 	 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9 000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Соколаре 	  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60 999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Тлачене 		 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 41 000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Търнак -		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47 000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Бърд.геран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-	  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68 998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Буковец  - 	 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6 998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с. Комарево – 	  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25 000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Бъркачево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- 	 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79 000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Общо 	       1 319 995 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1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 flipV="1">
            <a:off x="0" y="5143500"/>
            <a:ext cx="2428875" cy="308570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419872" y="4731990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0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4860032" y="165633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1098">
            <a:off x="3071546" y="960509"/>
            <a:ext cx="2180210" cy="197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387">
            <a:off x="5062304" y="1009698"/>
            <a:ext cx="2376732" cy="18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5205">
            <a:off x="6920457" y="1547412"/>
            <a:ext cx="2071838" cy="15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123">
            <a:off x="3237927" y="3208323"/>
            <a:ext cx="2438400" cy="1628775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87" y="3260206"/>
            <a:ext cx="2618237" cy="16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96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26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СТРОИТЕЛНАТА  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183861" y="1321537"/>
            <a:ext cx="4172115" cy="31700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поредна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година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продължава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bg-BG" sz="2000" b="1" dirty="0" err="1">
                <a:latin typeface="Times New Roman" pitchFamily="18" charset="0"/>
                <a:cs typeface="Times New Roman" pitchFamily="18" charset="0"/>
              </a:rPr>
              <a:t>преустройство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МБАЛ 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bg-BG" sz="2000" b="1" dirty="0" err="1">
                <a:latin typeface="Times New Roman" pitchFamily="18" charset="0"/>
                <a:cs typeface="Times New Roman" pitchFamily="18" charset="0"/>
              </a:rPr>
              <a:t>Бяла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разходите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финансирани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общината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и  от Проект «Красива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България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-253 242лв.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Със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средства от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общинския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бюджет се 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финансира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закупуването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нов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Компютърен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томограф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230 000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2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4932040" y="1347614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87774"/>
            <a:ext cx="2088232" cy="176153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109">
            <a:off x="7282997" y="1361173"/>
            <a:ext cx="1738223" cy="1417552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00522">
            <a:off x="4379083" y="3158195"/>
            <a:ext cx="2406139" cy="1731340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024" y="1275606"/>
            <a:ext cx="2376264" cy="149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2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27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142230" y="1071563"/>
            <a:ext cx="3349649" cy="267765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Проект „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Създаване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място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за спорт и 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игри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местност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„Лесопарка“ на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10 000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Финансиран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от ПУДООС</a:t>
            </a:r>
            <a:endParaRPr lang="ru-RU" alt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5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6047657" y="2835176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09860">
            <a:off x="4234436" y="1271263"/>
            <a:ext cx="2592288" cy="1944216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86725">
            <a:off x="6367207" y="2728746"/>
            <a:ext cx="2339613" cy="1800201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4171">
            <a:off x="3228047" y="3289552"/>
            <a:ext cx="2250733" cy="16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03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28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07704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251520" y="1203598"/>
            <a:ext cx="3096344" cy="369331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Общината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осигури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финансиране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подмяна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водопроводи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което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се цели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подобряване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качеството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водата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намаляване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на загубите.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Изпълнени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два проекта: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bg-BG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-Подменена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съществуваща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водопроводна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мрежа в с.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Бърдарски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геран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е с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дължина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122 м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603 881лева;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-Подменена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съществуваща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водопроводна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мрежа в с.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Соколаре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дължина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от 2 577 м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стайност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602 145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3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4860032" y="165633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3221">
            <a:off x="3875088" y="1161765"/>
            <a:ext cx="2253667" cy="211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7958">
            <a:off x="6749047" y="1068417"/>
            <a:ext cx="2168466" cy="245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42526">
            <a:off x="4132785" y="3082210"/>
            <a:ext cx="2420414" cy="1891903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50749">
            <a:off x="6683005" y="3006646"/>
            <a:ext cx="1944216" cy="188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9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29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СТРОИТЕЛНАТА  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193356" y="1164122"/>
            <a:ext cx="3888431" cy="255454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Завърши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проект «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Обновяване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bg-BG" sz="2000" b="1" dirty="0" err="1">
                <a:latin typeface="Times New Roman" pitchFamily="18" charset="0"/>
                <a:cs typeface="Times New Roman" pitchFamily="18" charset="0"/>
              </a:rPr>
              <a:t>материалната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 база на ДГ «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Радост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нашите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деца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се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създаде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по-привлекателна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среда.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Обновени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и трите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сгради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детското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заведение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През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2021 г.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разплатени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средства в размер на 528 780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8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6030751" y="1059582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71750"/>
            <a:ext cx="2376264" cy="1872208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6137">
            <a:off x="4184078" y="3029781"/>
            <a:ext cx="2489473" cy="1701212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63547"/>
            <a:ext cx="2160240" cy="1347614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47859">
            <a:off x="4866285" y="737984"/>
            <a:ext cx="3097036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47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FE06A-8965-44D0-A03D-3BA07E492D49}" type="slidenum">
              <a:rPr lang="bg-BG" altLang="en-US"/>
              <a:pPr>
                <a:defRPr/>
              </a:pPr>
              <a:t>3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1"/>
            <a:ext cx="8460433" cy="87987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АКТУАЛИЗАЦИИ,  НАПРАВЕНИ  ПО ЗДБРБ за </a:t>
            </a:r>
            <a:r>
              <a:rPr lang="bg-BG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bg-BG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bg-BG" sz="25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4462462"/>
            <a:ext cx="2627784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4102" name="Rectangle 1"/>
          <p:cNvSpPr>
            <a:spLocks noChangeArrowheads="1"/>
          </p:cNvSpPr>
          <p:nvPr/>
        </p:nvSpPr>
        <p:spPr bwMode="auto">
          <a:xfrm>
            <a:off x="1" y="987573"/>
            <a:ext cx="9143999" cy="44627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бюджетът на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Общината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актуализиран по нормативен път, предвиден в Закона за държавния бюджет на Република България за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както следва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Имуществени и други данъци                                      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274 730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endParaRPr lang="bg-BG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Неданъчни приходи                                           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577 лв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 с Централния бюджет              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2 005 167 лв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Трансфери                                                                      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528 лв.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Финансиране                                                                              - 12 лв.</a:t>
            </a:r>
            <a:endParaRPr 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Общо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  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7 137 990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endParaRPr lang="bg-BG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endParaRPr lang="bg-BG" sz="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 промените, към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бюджетът на Община Бяла Слатина  по  план  е                                          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323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802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E0A286E-26C7-498C-B0B9-82603002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38671" y="14621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ПРОГРАМА             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157002" y="1428914"/>
            <a:ext cx="3888431" cy="28623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Завърши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 проект «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Подобряване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bg-BG" sz="2000" b="1" dirty="0" err="1">
                <a:latin typeface="Times New Roman" pitchFamily="18" charset="0"/>
                <a:cs typeface="Times New Roman" pitchFamily="18" charset="0"/>
              </a:rPr>
              <a:t>енергийната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>
                <a:latin typeface="Times New Roman" pitchFamily="18" charset="0"/>
                <a:cs typeface="Times New Roman" pitchFamily="18" charset="0"/>
              </a:rPr>
              <a:t>ефективност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». 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Санирани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сградите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кметствата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с.Алтимир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         с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Бъркачево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, с. Галиче и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         с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Попица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разходите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за 2021 г.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в размер на 289 843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Финансирани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от ДФ «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Земеделие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8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061C263-C8DF-44E4-8D20-E080FA918A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6030751" y="1059582"/>
            <a:ext cx="3096344" cy="2308324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397">
            <a:off x="4459763" y="1154989"/>
            <a:ext cx="2520680" cy="1643343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31790"/>
            <a:ext cx="2448272" cy="17796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8916">
            <a:off x="6611151" y="2054398"/>
            <a:ext cx="2304256" cy="1728192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248" y="3795886"/>
            <a:ext cx="17526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19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31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899592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СТРОИТЕЛНА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ПРОГРАМА             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157002" y="1428914"/>
            <a:ext cx="3888431" cy="335476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Със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средства 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в размер на 180 740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. от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общинския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бюджет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бяха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извършени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вътрешни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ремонти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санираните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кметства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Създадесе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удобна за работа и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привлекателна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гражданите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среда. </a:t>
            </a:r>
            <a:endParaRPr lang="ru-RU" altLang="bg-BG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3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6030751" y="1059582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03598"/>
            <a:ext cx="1368152" cy="1512168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617">
            <a:off x="5468560" y="1221889"/>
            <a:ext cx="1512168" cy="1071119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58142"/>
            <a:ext cx="1490882" cy="1368152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1632">
            <a:off x="5149964" y="2507769"/>
            <a:ext cx="1944216" cy="1196714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283718"/>
            <a:ext cx="1800201" cy="1296145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880">
            <a:off x="7131092" y="1034708"/>
            <a:ext cx="1772248" cy="982289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591">
            <a:off x="6774857" y="3644760"/>
            <a:ext cx="1872208" cy="12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14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32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155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en-US" b="1" dirty="0" err="1">
                <a:latin typeface="Times New Roman" pitchFamily="18" charset="0"/>
                <a:cs typeface="Times New Roman" pitchFamily="18" charset="0"/>
              </a:rPr>
              <a:t>Изпълнявани</a:t>
            </a:r>
            <a:r>
              <a:rPr lang="ru-RU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b="1" dirty="0" err="1">
                <a:latin typeface="Times New Roman" pitchFamily="18" charset="0"/>
                <a:cs typeface="Times New Roman" pitchFamily="18" charset="0"/>
              </a:rPr>
              <a:t>проекти</a:t>
            </a:r>
            <a:r>
              <a:rPr lang="ru-RU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b="1" dirty="0" err="1">
                <a:latin typeface="Times New Roman" pitchFamily="18" charset="0"/>
                <a:cs typeface="Times New Roman" pitchFamily="18" charset="0"/>
              </a:rPr>
              <a:t>през</a:t>
            </a:r>
            <a:r>
              <a:rPr lang="ru-RU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altLang="en-US" b="1" dirty="0">
                <a:latin typeface="Times New Roman" pitchFamily="18" charset="0"/>
                <a:cs typeface="Times New Roman" pitchFamily="18" charset="0"/>
              </a:rPr>
              <a:t>г.</a:t>
            </a:r>
            <a:endParaRPr lang="bg-BG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116" y="4659982"/>
            <a:ext cx="45719" cy="224656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smtClean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1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810196"/>
              </p:ext>
            </p:extLst>
          </p:nvPr>
        </p:nvGraphicFramePr>
        <p:xfrm>
          <a:off x="350147" y="896938"/>
          <a:ext cx="7485013" cy="4168234"/>
        </p:xfrm>
        <a:graphic>
          <a:graphicData uri="http://schemas.openxmlformats.org/drawingml/2006/table">
            <a:tbl>
              <a:tblPr/>
              <a:tblGrid>
                <a:gridCol w="526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6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557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№ по ред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ПРОЕКТ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Разходи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Обучение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и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заетост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                                    53 009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Патронажна</a:t>
                      </a:r>
                      <a:r>
                        <a:rPr lang="bg-BG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грижа</a:t>
                      </a:r>
                      <a:r>
                        <a:rPr lang="en-US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356 244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Приеми ме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27 556 лв. 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Образование за утрешния ден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33 881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Изграждане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инсталация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ПТИК в РСУО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Оряхово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4 915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23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Дневен център за подкрепа на деца с увреждания и техните родители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239 930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Център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</a:t>
                      </a:r>
                      <a:r>
                        <a:rPr lang="ru-RU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социално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включване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"Аз и </a:t>
                      </a:r>
                      <a:r>
                        <a:rPr lang="ru-RU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моето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семейство"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150 181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305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Квалификация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педагогическия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персонал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35 156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9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Подкрепа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успех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281 663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10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Активно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приобщаване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в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системата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предучилищното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образование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138 697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11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Подкрепа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работещите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в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системата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здравеоп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. в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условията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COVID -19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4 602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12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Субсидии от ДФ „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Земеделие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“ за ПАГ „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Н.Й.Вапцаров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“.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7 591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13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Нови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възможности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младежка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заетост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183 365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8775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14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Реконструкция, ремонт и/или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обзавеждане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общински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сгради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312 511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0941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15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Благоустрояване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паркове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и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градини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в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Бяла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Слатина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462 018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16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Обновяване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материалната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база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ДГ“Радост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“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568 391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598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17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Осигуряване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топъл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обяд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в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условията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Ковид-19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670 564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2465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18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Заетост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теб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186 800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2744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19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Ремонт и реконструкция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улици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в гр.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Бяла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Слатина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446 953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20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Приобщаващо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образование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21 964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8599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21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Равен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достъп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до образование в условия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кризи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4 750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8599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22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Образование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утрешния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ден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16 812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053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33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155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Годишен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отчет за </a:t>
            </a: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състоянието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общинския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дълг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Община </a:t>
            </a:r>
            <a:r>
              <a:rPr lang="ru-RU" altLang="en-US" sz="2400" b="1" dirty="0" err="1" smtClean="0">
                <a:latin typeface="Times New Roman" pitchFamily="18" charset="0"/>
                <a:cs typeface="Times New Roman" pitchFamily="18" charset="0"/>
              </a:rPr>
              <a:t>Бяла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sz="2400" b="1" dirty="0" err="1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към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31.12.2021 г.</a:t>
            </a:r>
            <a:endParaRPr lang="bg-BG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авоъгълник 3"/>
          <p:cNvSpPr/>
          <p:nvPr/>
        </p:nvSpPr>
        <p:spPr>
          <a:xfrm>
            <a:off x="1529557" y="1971586"/>
            <a:ext cx="3834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843558"/>
            <a:ext cx="9036496" cy="394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ово поле 9"/>
          <p:cNvSpPr txBox="1"/>
          <p:nvPr/>
        </p:nvSpPr>
        <p:spPr>
          <a:xfrm>
            <a:off x="107504" y="1044982"/>
            <a:ext cx="9000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Остатъчният</a:t>
            </a:r>
            <a:r>
              <a:rPr lang="ru-RU" sz="2400" dirty="0" smtClean="0"/>
              <a:t> </a:t>
            </a:r>
            <a:r>
              <a:rPr lang="ru-RU" sz="2400" dirty="0"/>
              <a:t>размер на </a:t>
            </a:r>
            <a:r>
              <a:rPr lang="ru-RU" sz="2400" dirty="0" err="1"/>
              <a:t>дълга</a:t>
            </a:r>
            <a:r>
              <a:rPr lang="ru-RU" sz="2400" dirty="0"/>
              <a:t> на </a:t>
            </a:r>
            <a:r>
              <a:rPr lang="ru-RU" sz="2400" dirty="0" smtClean="0"/>
              <a:t>01.01.2020 </a:t>
            </a:r>
            <a:r>
              <a:rPr lang="ru-RU" sz="2400" dirty="0"/>
              <a:t>г. </a:t>
            </a:r>
            <a:r>
              <a:rPr lang="ru-RU" sz="2400" dirty="0" smtClean="0"/>
              <a:t>   108 203 </a:t>
            </a:r>
            <a:r>
              <a:rPr lang="ru-RU" sz="2400" dirty="0" err="1"/>
              <a:t>лв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 </a:t>
            </a:r>
            <a:r>
              <a:rPr lang="ru-RU" dirty="0"/>
              <a:t>в </a:t>
            </a:r>
            <a:r>
              <a:rPr lang="ru-RU" dirty="0" err="1"/>
              <a:t>т.ч</a:t>
            </a:r>
            <a:r>
              <a:rPr lang="ru-RU" dirty="0"/>
              <a:t>. по лизингов </a:t>
            </a:r>
            <a:r>
              <a:rPr lang="ru-RU" dirty="0" smtClean="0"/>
              <a:t>д-р </a:t>
            </a:r>
            <a:r>
              <a:rPr lang="ru-RU" dirty="0"/>
              <a:t>на ПАГ „</a:t>
            </a:r>
            <a:r>
              <a:rPr lang="ru-RU" dirty="0" err="1"/>
              <a:t>Н.Й.Вапцаров</a:t>
            </a:r>
            <a:r>
              <a:rPr lang="ru-RU" dirty="0" smtClean="0"/>
              <a:t>“       				     </a:t>
            </a:r>
            <a:r>
              <a:rPr lang="ru-RU" sz="2200" dirty="0" smtClean="0"/>
              <a:t>7 338 </a:t>
            </a:r>
            <a:r>
              <a:rPr lang="ru-RU" sz="2400" dirty="0" err="1" smtClean="0"/>
              <a:t>лв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sz="2400" dirty="0" err="1" smtClean="0"/>
              <a:t>Погасена</a:t>
            </a:r>
            <a:r>
              <a:rPr lang="ru-RU" sz="2400" dirty="0" smtClean="0"/>
              <a:t> </a:t>
            </a:r>
            <a:r>
              <a:rPr lang="ru-RU" sz="2400" dirty="0" err="1" smtClean="0"/>
              <a:t>главница</a:t>
            </a:r>
            <a:r>
              <a:rPr lang="ru-RU" sz="2400" dirty="0" smtClean="0"/>
              <a:t> </a:t>
            </a:r>
            <a:r>
              <a:rPr lang="ru-RU" sz="2400" dirty="0"/>
              <a:t>по </a:t>
            </a:r>
            <a:r>
              <a:rPr lang="ru-RU" sz="2400" dirty="0" err="1" smtClean="0"/>
              <a:t>дълга</a:t>
            </a:r>
            <a:r>
              <a:rPr lang="ru-RU" sz="2400" dirty="0" smtClean="0"/>
              <a:t>			       	         104 627 </a:t>
            </a:r>
            <a:r>
              <a:rPr lang="ru-RU" sz="2400" dirty="0" err="1" smtClean="0"/>
              <a:t>лв</a:t>
            </a:r>
            <a:r>
              <a:rPr lang="ru-RU" sz="2400" dirty="0"/>
              <a:t>.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т.ч</a:t>
            </a:r>
            <a:r>
              <a:rPr lang="ru-RU" dirty="0"/>
              <a:t>. по </a:t>
            </a:r>
            <a:r>
              <a:rPr lang="ru-RU" dirty="0" smtClean="0"/>
              <a:t>лизингов д-р </a:t>
            </a:r>
            <a:r>
              <a:rPr lang="ru-RU" dirty="0"/>
              <a:t>на ПАГ „</a:t>
            </a:r>
            <a:r>
              <a:rPr lang="ru-RU" dirty="0" err="1"/>
              <a:t>Н.Й.Вапцаров</a:t>
            </a:r>
            <a:r>
              <a:rPr lang="ru-RU" dirty="0" smtClean="0"/>
              <a:t>“ </a:t>
            </a:r>
            <a:r>
              <a:rPr lang="ru-RU" sz="2400" dirty="0" smtClean="0"/>
              <a:t>	     				  3 762 </a:t>
            </a:r>
            <a:r>
              <a:rPr lang="ru-RU" sz="2400" dirty="0" err="1" smtClean="0"/>
              <a:t>лв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err="1" smtClean="0"/>
              <a:t>Платени</a:t>
            </a:r>
            <a:r>
              <a:rPr lang="ru-RU" sz="2400" dirty="0" smtClean="0"/>
              <a:t> </a:t>
            </a:r>
            <a:r>
              <a:rPr lang="ru-RU" sz="2400" dirty="0" err="1"/>
              <a:t>лихви</a:t>
            </a:r>
            <a:r>
              <a:rPr lang="ru-RU" sz="2400" dirty="0"/>
              <a:t> и такси по </a:t>
            </a:r>
            <a:r>
              <a:rPr lang="ru-RU" sz="2400" dirty="0" err="1"/>
              <a:t>дълга</a:t>
            </a:r>
            <a:r>
              <a:rPr lang="ru-RU" sz="2400" dirty="0"/>
              <a:t> </a:t>
            </a:r>
            <a:r>
              <a:rPr lang="ru-RU" sz="2400" dirty="0" smtClean="0"/>
              <a:t>					</a:t>
            </a:r>
            <a:r>
              <a:rPr lang="ru-RU" sz="2400" dirty="0"/>
              <a:t> </a:t>
            </a:r>
            <a:r>
              <a:rPr lang="ru-RU" sz="2400" dirty="0" smtClean="0"/>
              <a:t>          965 </a:t>
            </a:r>
            <a:r>
              <a:rPr lang="ru-RU" sz="2400" dirty="0" err="1" smtClean="0"/>
              <a:t>лв</a:t>
            </a:r>
            <a:r>
              <a:rPr lang="ru-RU" sz="2400" dirty="0" smtClean="0"/>
              <a:t>.</a:t>
            </a:r>
          </a:p>
          <a:p>
            <a:r>
              <a:rPr lang="ru-RU" dirty="0"/>
              <a:t>в </a:t>
            </a:r>
            <a:r>
              <a:rPr lang="ru-RU" dirty="0" err="1"/>
              <a:t>т.ч</a:t>
            </a:r>
            <a:r>
              <a:rPr lang="ru-RU" dirty="0"/>
              <a:t>. по лизингов </a:t>
            </a:r>
            <a:r>
              <a:rPr lang="ru-RU" dirty="0" smtClean="0"/>
              <a:t>д-р </a:t>
            </a:r>
            <a:r>
              <a:rPr lang="ru-RU" dirty="0"/>
              <a:t>на ПАГ „</a:t>
            </a:r>
            <a:r>
              <a:rPr lang="ru-RU" dirty="0" err="1"/>
              <a:t>Н.Й.Вапцаров</a:t>
            </a:r>
            <a:r>
              <a:rPr lang="ru-RU" dirty="0"/>
              <a:t>“ </a:t>
            </a:r>
            <a:r>
              <a:rPr lang="ru-RU" sz="2400" dirty="0"/>
              <a:t>	</a:t>
            </a:r>
            <a:r>
              <a:rPr lang="ru-RU" sz="2400" dirty="0" smtClean="0"/>
              <a:t>	   			</a:t>
            </a:r>
            <a:r>
              <a:rPr lang="ru-RU" sz="2400" smtClean="0"/>
              <a:t>      </a:t>
            </a:r>
            <a:r>
              <a:rPr lang="ru-RU" sz="2400" dirty="0" smtClean="0"/>
              <a:t>210 </a:t>
            </a:r>
            <a:r>
              <a:rPr lang="ru-RU" sz="2400" dirty="0" err="1"/>
              <a:t>лв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dirty="0" err="1"/>
              <a:t>Остатъчният</a:t>
            </a:r>
            <a:r>
              <a:rPr lang="ru-RU" sz="2400" dirty="0"/>
              <a:t> размер на </a:t>
            </a:r>
            <a:r>
              <a:rPr lang="ru-RU" sz="2400" dirty="0" err="1"/>
              <a:t>дълга</a:t>
            </a:r>
            <a:r>
              <a:rPr lang="ru-RU" sz="2400" dirty="0"/>
              <a:t> на </a:t>
            </a:r>
            <a:r>
              <a:rPr lang="ru-RU" sz="2400" dirty="0" smtClean="0"/>
              <a:t>31.12.2021 г.        3 576 </a:t>
            </a:r>
            <a:r>
              <a:rPr lang="ru-RU" sz="2400" dirty="0" err="1" smtClean="0"/>
              <a:t>лв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dirty="0"/>
              <a:t>в </a:t>
            </a:r>
            <a:r>
              <a:rPr lang="ru-RU" dirty="0" err="1"/>
              <a:t>т.ч</a:t>
            </a:r>
            <a:r>
              <a:rPr lang="ru-RU" dirty="0"/>
              <a:t>. по лизингов </a:t>
            </a:r>
            <a:r>
              <a:rPr lang="ru-RU" dirty="0" smtClean="0"/>
              <a:t>д-р </a:t>
            </a:r>
            <a:r>
              <a:rPr lang="ru-RU" dirty="0"/>
              <a:t>на ПАГ „</a:t>
            </a:r>
            <a:r>
              <a:rPr lang="ru-RU" dirty="0" err="1"/>
              <a:t>Н.Й.Вапцаров</a:t>
            </a:r>
            <a:r>
              <a:rPr lang="ru-RU" dirty="0"/>
              <a:t>“ 	</a:t>
            </a:r>
            <a:r>
              <a:rPr lang="ru-RU" sz="2400" dirty="0" smtClean="0"/>
              <a:t>    				   3 576 </a:t>
            </a:r>
            <a:r>
              <a:rPr lang="ru-RU" sz="2400" dirty="0" err="1" smtClean="0"/>
              <a:t>лв</a:t>
            </a:r>
            <a:r>
              <a:rPr lang="ru-RU" sz="2400" dirty="0" smtClean="0"/>
              <a:t>.</a:t>
            </a:r>
            <a:endParaRPr lang="ru-RU" sz="2400" dirty="0"/>
          </a:p>
          <a:p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4232693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000100" y="0"/>
            <a:ext cx="8572528" cy="53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bg-BG" alt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4" descr="data:image/jpeg;base64,/9j/4AAQSkZJRgABAQAAAQABAAD/2wCEAAkGBxMTEhUTExMVFRUXGRgaGBgYGBogFxsdGBsYHRgYFxgfHighHholGxoXITEiJSkrLi4uGB8zODMtNygtLisBCgoKDg0OGxAQGy8lHyUtLS0tLSstLS8tLS0tLS0tLS0tLS0tLS0tLS0tLS0tLS0tLS0tLS0tLS0tLS0tLS0tLf/AABEIALUBFgMBIgACEQEDEQH/xAAcAAABBQEBAQAAAAAAAAAAAAAFAAECAwQGBwj/xABCEAABAgQEAwYEBAMGBQUAAAABAhEAAyExBAUSQSJRYQYTcYGRoTKx0fAjQsHhFFKSBxUzYnLxQ1OCssIWY3Ois//EABkBAAMBAQEAAAAAAAAAAAAAAAABAgMEBf/EACkRAAMAAgMAAgEDAwUAAAAAAAABAhEhAxIxE0FRImGBBDKRQnGxwfD/2gAMAwEAAhEDEQA/APQEoiwIjxzH9tcXNSpImFIIIZKQKEVqzvS46wKwecqQhkzpqR/KFEAnwBjf5UzmXGe9hES0R4f/AOp54AeZMUCCHUokeT3akXr7RTCPhY3sbeEHyD+M9oVMSLqSPEiK1ZhJF5qP6hHjiM5nEsw82f5wp2Y4lVuEPszwdx9D2L+9JH/NR6xajHyTaaj+oR4n/HTwCAVl61BJ9YtGMnJF1U2A/XwhO9h1PcZRCqpII6F4rxWNlSv8SYhFCWUoAsLsLmPBUzZ+oq4y/wAXEQ/mCOnpFOISVlyXVvxOfc1EDtJ7Dqe45X2nwk8kImhwT8XC7bh7xrxmc4aUCVzpYavxAm7WDmPn+Whblgqg2sOsXHDrKSacy5rXo8T8i/IKWe/YjNJKJH8QV/hMCFAEu9mF4Br/ALQcEFhAMwvchNB4uX9BHkc3O5plCQZ6+7pw6iU0Lim1axhlvyHSsNUmhYZ9EYHOcPOJTLnIURs7H3aCOmPm3+8dBCqFQYuCdrNyg1lvbzHIQQmcpVyAriNd3Lkh4Too950w4THip/tHx7UWly3/AA0uOlt4dPbvHhnnc9pe/OlhFAe1hMPpjxjE9tcTUjFLfoJYT7fSB8ztdi/iViJhHSYQPQNBj9wz+x7xph2jxLDdusWA6ZyiNP5iCPCoJe3rGP8A9Z4gP+JN2FDSjAEB22T6QtfkM/se9NCaPAMb23nzEFKpkxQNwo0p0tE8N2pnAoWJqtSW0uolm2Y0ZhaDC/Idv2PfGhNHh2N7Z4pSkKXPqh2bhvdykN7RnPaXE63E+aCS5ZamJe9DWEHY95aE0eK4bt9jJY097qAJJK0hR8HNg8ER/abinfu5LWZlcrvq9usNS2Psj1loTR43M7b4wLSVTVJcFnSkJrammvjGfAdsJ0tUwCYpVBq1qJFSCSHN9vAxXT9xdj2toTR5Av8AtWnjUCJfQ6be7N63jHhf7TMWJrrUFIJBIAAoLhPKJwPse1NDGPMZH9qitQMyWkJq4Q5V/lFS3Kscr247dTcUAgapcpg6EmpUC4UVcwQCGbzg/kXZHreZ9r8HInGTNnNMAcgJUW5AsL9P2hR865xmSp5SuYka9KQVurUrSGGty2pgKi994UL+RksuwzfEsA7fbxccqRxEzCw6Vc7fvAeXPUKMT6n5RvxGJJQ4FSGNd6bc452qyaLA2NUApCApRQzl2oTctawHkBBjABMylGAIBJL1+3gMrKJihqJAUwof1POCGQoWhWlXzrV/K7RpMJ4yJ6C2CwOlZUSSSG/V4vwjlNWeop0MTC2IdxVtt/8AeGwrArDMNRPi9Y3wRkqq63UlhUcwN9XSGK+JNXCklgBc3cHk0TUBrVRNUs+56EPbyilExhLfuwQa9BY6IMBkdE7hS7lzpelTWl6QMxOWTkzSAgsdzyP7RDEZyQopTp0hRqAGvTa/WC2ZdpVTEllOoJAsKUYG0ZU8jSBa8LOZtPMOOXr9vGSXilylaFlQpbxtBbLMVqOkkB9nZVA9A784IyZKVuEjUoc/io1CTUGtoiUmnkeH9HJTsUoLVWtnYOx8IeXiVGyXI+/KOi/h2WoTUS0ggVCUqWGNGJT0bwgXmstEshUvUa7gCvqeXKK14h9GZ5WHK2Kyamz2d/qIzInKQSncFukE8vnSlSypSTMmA/CCQW50vBPBYHv5ZKEqkMSxckk9X2hym/ROcegGVjCGdurb8veNGBnS1KInOAqoUHoeRuWiGa6KBLOlkL4WUVnpcgxqzXJgiSFp+NLFdTV/E0aGPCQWm5MkgaDs4rcEUY7ehjnMxlLQ4ILBnJuL3FWfnUHYmCfZvFrEosqgUzHajuKU+UFsYkLU0wggC5AHxFmcD7pCw1sbSZyyMIUgFSwnUA1S7H9IJ/3YAgOJhempIBQ4Idlgl/DpvssflUtCSpKww2N/AERny7OlyyQknSbpuDYlwebCE7DqkV41CJam+Lr5kXP6Q0jFpDJKQQq4N6cizgw2ZzUYhWpKEyy7skULnfntvGBeHWlSSX0mxLsOb8oSol+6N+IYKOlwKHSSDQtvSJYWVM0gpB0uAVMSlJJ523EacjzHDpnBU6X3iW0kGidmU27Ab8o7DP8AOcGcOrDYcBtQU7MHDVSA3CxNTYg0tDVoOuTijhwFkmZfnyrdnHOkasPMkIUXVraoobt+UEBi8ZJ71UDQADxLWjBJnVPNj7CFdPOgwjucH2qQAZcyWjESlJDy1k8JcMUkoPFxXH6CB2JOCKjoQuWD+XvFLFdklSUFPqbxzsnEoCSpKai/VhTyoIpwqJ0ziKwhFKmiTewF7RXbC2LCDhlYVQdEsqVch1FqOQ4WX5Ow8IEYuQoDUJeilQVPW5arxnxWYaQUSuFL33J3d9v2jLJxSgQXNOr/AD84zdUxj98SLEk7tEpZW7EEPzgvPXKSjvAznZq12rGLBrKiGNCfh94eUGAcsdD5wo6U5bQfhlXUKEKLTQdWdPjMZhlfEJav9QQfv7tA2ZJwSv8Agpf/ACax/wBgZ4qxGOw8olKiErDEgS1Ghb/T0ias0QEKmALUlBS40pD6i25NINFbM0zK5BqgT0noVf8AkI0S8GAzJmKb+ZaaegfYbQ+C7QhagkSQh1aXJfzYD9YxYjtNPExUvTLSxWkULugnmeQeDIYCGLwU0l5aFLDgsAaMz3ZxGabhpgK1KkrALFylTUpy8I2zMznmXL0LICk6izXsdugiEjL1rGpU1X6+oaGqYuqBGMXMCkqlytRAIvpZ/G8CUZktTp0AFJsS5oSCx5iOnnZfpU2pRAIZy452LiAOb5nMlLZCrHidKK207Wb5CFVtB1MEnBXKlafn0gjgsKwIM2WByU4e1Xt5dPUrk+UIxae9MxSVG4YEAjlaMmf5cnDLSFTAsqYkAFJCbajcXFrxm8/krCIYWR+PLSOBaiwewoah7unaO3kyAgMK8zufGPPcNmqTOQRqJCkl1Hl9fu8dLNzWYVcPwsnlckgi3IO8R1bLhoL4qQlYY+R3Ec7jJQSopOkkW+tYJ4PGqUo2YEg+I5c4hj8QEalUd0bDcdfCKlNPBTaxk5zHYBSiDLSdW7D3eOgycq7tCVjQpCq9aEX5l/aLsP3s9KzIZWju1K4gNIPxC4JL7RZm2VzZJmEhH4JStYCgSO9I0pa78wOkb8beTG0gbjMoStZUpTFSiqlzpZulGi7FstBQdVdIJO9dj5VjPNzNISFL4VjUQl+b7Vekc3NzdWoGrPZ+RevmYrkSRnLbDsnu5YBQGBNWvQkXa1II/wAZQE/BRztcUbwjjMzzKY4IWNKhRvJwRsQ4ilOPURu4FD+jCnm0R3wtFh/Psw7xKEguBU3clvRoCJXUfZN/v0iSpi16VLHQFvGn28Z5i+uzD784zrbGtI35fidJPIt9vEBiVupiTU0elSRXnFMo1AZuW94jNPEavavzjNpAXzACpCki4OoAbpFWvRiIZE1lUG/nu9fbyi7D4sistI1ISr8j0LAkkdNRJNG9I6TsfliVI73uJilD4TpQqWWo+pR4SC90qB9YaWUDAePJKAQ+kuXLsfasDps5gW5f91/1j0LtxNK5adUwJ02SCCtQP/MlJASkvZQfwF48wxKyVFksHtX9axrjLJwbcomp7wBblJ5PQioPg9+jw+cY/WujJD00/DtXxjLluI0qtU0CnU6RXUwBDuDvGdVDCfoFj0h0iKUmNmBl6i5qE9fraEBdjFBgnUSwAbkR1s37Rnw89iOkUzAdRArXm/8AvEpEsnl6gGKxrABfA5opJOoqatjvCjGqQtCimmx2UKgEVD1Y+VjWFC+NAGe0EgKXKXqI1ymoBUorzvaLsq0rlTUCuqUabui3uIpxkszMLLLnVLWRTkoP8wIj2bliXOT8QBodXUEchziiirB4hIU4YPoUL3Zy7nn4Q/aDEaMUoNchVAKiYgOSWe7xn/hhLWBw0Uoczwu9WpbnG/OZ/FIUATqSEqYD8imLluRgwMJ4NQMmWf5SpPyMFcGvhI6j79oBZXN/CmD+VaT60gjg5twDVn9IALMaeLyH0/SOTz3CutShUlqeTfpvHU49Vj4/fvAlaDMUQgFZADkEaU3Yq9CITDBV2dzXuUpBSOF/zMS5PTrGHtZPM2cZughKkpAq/wAIrbx9o04vDqTVkKPIKB9WMZJk8pDJQpyUkqsUjSQtKWUxBJaoq2266sH4BMKpWoaRcipFI7CTNSlCe8U3EGq1Q5EBpKCBsmoLNYpdi/mdopzFEyYkJBdi9+kPqwTR1cnFpJK0L1u1Bpbxp4vGXMla16VAsQk0IB/Nd39ukc1lsubKV8Jbxgl/FnW6gSNJBY7uDc7XhqXnYu2tGzDYkSyoAabC+p71LlvaB0/HqJBK+IhQJFy7O4HN282tSL8Nh501RKJL3uHA66iyXgtheyE9RdS0JJLFnJBbcJDAecVpE+nLTSSSTYBnPLb5xnlStQIej+sdX2m7Oow0pJMwKUotUgN10uVEN15Rn7K5nhkyu4XhUzJqpoUJpbVp4eAbixFKcTtSIp5eRpASQgsyUlT7fbwdyjJMSpSWw69G+kBJ8lroDHrGJzCWAFokajLGjSwBLH8vQO/laMq87lCUicsiSmZVAXetQG8GMHZIrq2B8y7HoXI0IQoKB1DjS5NHClqD3ezjptHDZ5k8uSqVpJXU62FKICiAHcgCr0sfLuZnaxHdgK0E6Q70STvwku0edZ3mil4qbOljTrR3Z3DFAQdL1qkchcxkrVPCDRq7O5XJmzAZ3faVJ1p7tcuoBAIJUDWtmEdFN7I5epyJ+Ml/6kylgf06THOdlCsLOpTpTLoHsHSPkI6ZE8GxBEaYBHO5lgcHJnLRLnzvgSApSdIqOJ2KioK5MG6x1OQTzIklKVcJSAladKQ7k6lbFVfivzejc3mWGHfKUshLgaXSXUAGcFmIcEQsRjUkBpcskEklZUt35ILIAHJoyuazlMMBWZlOInIE9KTOSp2dR1EORqAJdqftHKzZgRNKJidFTcA6QSdAVUCvMs0dpkmExDBaFzidgAEIDOzFTAjwSYO4vsJMxqUzJq5qVEAqCDLCARuCUgq2qYqarzI+i9OH7OYWTNnqkr06RqHe3CtNwgBxqIrqqG8YEZv2VxEuYUpT3qS+lUsghuouC2xjusT2NGAQqZ30wlYdL6CVF3NAoN61eOPxObTgXUASCSh3YFiATWrULWpEv5G8ytEUc+nAzSCRKmEAkEhCiAQWIJAu9PGNiMApAGop40gsC5S5+FdOFVKjkRzjflecTJcsSlJSQFEhVdTqU6j7mDGCwUufrmHXMIFSxBd1MVNUnx6QVdT6v8C2cmvDBJ1Jc0s29IrEnZvv0jo8XkkxelWGClhSQsA/ExF2IFIwq7M40fHJKAS5Jbw2No1nklrP/ILJgVNU50gBy/sA3tCjpJmVmUlImpABcu4qXpTU4o8KD5pDZkw00qlTUChKQoA0qC9eUYxNKFlTp+JwElyKk1i5GBYnj5h+Ko9LeMX4fAp6q8Psxt+kNmfMSlUwqClniKgA2niApXa/rDmYtctKAKpKi+zH6c4NYbJJhNJXr9D9I3YjstMWghSwhP5gA7jYEU3iXcjUsB4TLJksK1TpKdYAqsE8wQEaoSMGoqAlYgKmqp8JSn+ol/8A6wdwfZiSkALVNUPEAeTB/eD+U5RhkcSUaSDQmqqb6i59IzdFqTmZfZRaiO+nN0Ac/wBSvpGbOsJLkaZUsqKmdSi1thQCv7R6TisDL0J0nUtRA0g3fd+kD8RgcIjVKmYdPfFi+lJIdmU426bwLOdjbWNHmBL3MMmUTYEnwj1TH4WRL0iTpN9VqHaoHW0Zau+rnQAdN/KL7kOUedyspnrtKX4lJA9SwglJ7JTSHUtCT/LUn0AjslBJuAfGtrUiYUdh+kD5GJQc7hOxssVWpSzyoked1fKDWEy2VLDJQhJapA4v6jWNQLRLvRyBjJ8n7mq4n+B0pSzEP4/SKlygsLTqUkd4guksaCWWfkWYjcExiz7HTUSyZEvUaVdNOdCoElo81zXMp848cyaKvpDsSwFhTYc4SeRuMHV/2g5SuZNTMK5SU6Aka16dNSSakOa7f7cPk0tSZyCkauOhDVY1YnoIMZZ2XxE/iKKEjimq4iLOBVRZukGMTl2Dw0smUSqYx/EDsPAig5UL84VPWEKoeMhNXbMJSolPdnUSEGqzbYQExvavETEhAlI0gBu8QDsLAwNwUvWFFCag3IOn/qUHI8xFU/LsWAGlFmJCkDUhQF1BW46iEoSeW8k5rBXjMeoUV3fFsmWgMDcg6aRLC4Qlu74yOWlxR96W+UCJUhUxYB1auWlRVHb5fkk9SQkyhJlJDmZOAAtVRFTatWiqprxEbKpWEUgKXMJSVAJOpCk1DVJIANqtu8W4FSdR0sx5eQr7xlmZmkhIBsWUTMUdXJQBA07+t4zoxRTNcJcEivP0FouZaWxnW4WfNDBSzLRsoBSiR0S6Ui5vq28IFdqs0lpSESp5UTXVMSaua6FJDJYvwsBU1NoN4LBSMShfczJqZqAzKVQqKXCgguQgsRt8J5R5XnM6Z3hTMDKBq6WI8SwJ8Y54VdnnwpqkepZD2kTpShYLulKWDpqQDqXR1uXZmaOzlLmIcIWoDoUkP1Ds3WPEMkkKmhOlLsXVVjwuQQDTYnyjpsdipzJCkzhfhOrSXFyQDTSXbqIK5HOuouzH7S5hiAVCbiZSyCQUIYkNSukMk0qCQY5UuokvyYeF46AKlKliWdIBHwgs3NrdfSN2V9nk4lDIQEoBIC3IIs7bk+giZ/qm3jqyfXpHC4uSvYAtZhEcvwK1rHM02F+pp849Lndh0JS4nqLf5A59Dd4IZX2fkSgSE94sOAZlQCwPwjYet46XaLUMWS9npOHAnTFF07k6UD3JV5lnsBA7NM/k/iJknvSpKQHqkP8AyCvOvhAvP8VPVNH8VqSa6ZZKRJP/AMS2ANNlMq14xKxI0mYUhJdkkgalHkhqqpWlOZEc11SekFU1pIlNwy5iiuatQJaiWp0cu/k0KDOFyGfMaYpRkoUl0pQs69mMxQFSR+UUEKI+K37QlxN7NGKyaXJ0FKE6QoBRUSaEEUc1LsYvyVa9CdQCSxSeFgSg6SQ9wWcHcERGXLALhNeZv6msTIUSDqZnoG9yax2YH2C4xQA29IyqzAame4dmbcv84yhPOsTcDpABavEFVWv97xWgKq5FyzDble8MZoq1/D7MQXPJs8AYZokuhQWksobmvPbzPrGbvVKnTFLU6ilFWozrDAbWERBUd4qW4mppdKh6FLfNUDb+hpL7NoA8TzhwekVOYcLjGnZ0TPGW6oRmRVWJol8zCUU/Ru4Xg4VyLw0xZAcJKjyDfMxMAQlhqv5RT4iVzfkB4jKps8vOmaU1ZCK+pNI2ZblUqUpSUpBohyqp3+jxtIJvQe/r9InIS5ZI9SPW8J9/Ck+P0WMlpUghSlJDVKSyvJhHJzOxhfVInqG47xLE/wDUllDzAjszLIVpo9+n7mNUiTFTLIq19HH4DIlknvJrFKh/hp4n0pLibMdQv+UA9Y6DCSkyhpTqL1OpalKPipZvBDDoBXNck8Y//OXEpuGYOCWFx9IbgS5PyVYZa1PpYc61PLxgH2k7RKwxMsBK1FJcEggOzEitOm8b83E9Et5CApx8RUAR4I/MY8nzHELE8FRUVPxOS5e7xSlfZm6a8ZZMVrJUbkkmjX5AU9I6Tsr2V70GdMKkoFUhJZSmuXNk/OB2X4dI1TZkuZMlpBZKUqZSmoCbAA1LkWic/tGqfwrJYfkRwoGnlKIagH8xtDqseDU/ZLtBnc2SVS8LI7iUSHVpDrcGhVv6mOLxc5c2YpayVqUXJNy8dllOU98tQQqYWqoIQrUA9ySRKQn/ADFbfKDmWZVgVvLWg4kh+OSHQiv/ABMRwiYq3DLSwY1LxCaSF8dMAZFgh3IC016gggkdd6wdynLpk4qMqYtCapJcsH06gE+Sdmi2bgJEichGhTKSSoaiQOJFA5owF7mOulqTeidXgH/do5J48222KeLezF/diWHeaZpSSXUhIJIsHFgOpMZMLm6JWEMxIAYTFJQPzEFTUuXintXmE2XKmASlhDEd4lieKjgA0vcxxmClKXhtOo6lAl6hiTyu0Xdud/wO766RryftJMmyBh1kjSkEkfEriJd9qabQ2EzcySFSVFiapU+nzB3rzeB2RYT8dSUIUohkXcqZwWDUqAfAR3eXdlEJZc4IK76AAwf+Y/mPtCw3eV4RCqnk2YDEHFSCVydIJIZSQUnkQDceIvFGV5UiStZTLlcQZ0pAIG6bWPQCC5UbfflCeOiU2bN9SyWWADUFhyhRVqh4vqjJ0wOYfV0isKh9Uc75KZ2LhhEjCKXiGqHCoEqzkdOMYImXyiSXETB6iHIjdZwczxn9iDRXiQXln/Mx80qHzaLipoy5hMOh/wCUpV/SoE+zxk7rODdcc4z6ajCiGqExiV2ZT6LTLAYsE3m3nFKUk2rFiZFXYv1/SN57fZzX1/0jmYdqdf2+sIDrEigxWFVYhjEW7NIUP0saHKYYQlLaMttm+EkJXiaWi+ViCLk+IAPtSMq5hsBE5STuB5xtKo5rcfRfhcZxTvxCeMUCa/4UrnCnTFG5Lcifse0U4WUVKmjh+NP5f/bl2rSLFYRezHpX9frFUq+iJc/YMxmdBJIAKlbvT3NTHA55nQnTCsgUGgMkVBBq993FeVqx1XaTEqX+BLSVLfiAFRyoR7gxiyzsSDWadBeiBUf9QPyjNS5/UwrNPEv/AKCWRZwJUlCNKqC4L18CaOasDG7MUS5rEyKFJ/EUkAg00irK87eMXDAy5KdQSCQC5VUsxtT5RsUklCAoJJJTqfxFhuYynt9suU1pgbA9k8KePQov8SXPdqLvVO45AkweQQDoA0JQAaBkdADb06QOzDP5cgMCJi7MCBXd6+wjmsyzCdiaTDplj8oLP10jd2uXpFVyKVsVWpCGO7QhE9pRTNCQQCx+IqBZ92a8DcR3k1euatRL0D8I5MBT0bzjNg8Wlamq6Rubnc/Y3MbUqcsA5NA2/wCscfJyVnCOauR1osVPmKlrRrJTpJIJow5P1a1YKYXGzlylEykTEIFB3Y2FAkEkKPRh7xThsqInShNq7kyw+26j52+UdUzUAAAsAKDwHKN+Ljqdt/wbcfHX2zJlOFRLRqRKEtSxqUNLFzUgjbwEbL3pCSHuYYmOtTn0qqS1I5R1iOmGJeFqizIZyIUJS4UAAJRbd4c0Ae5+6wplYRjOGmso35FUvDET7fZiMpcWyxDkDpFZx6SlnwZJJixNorBh2iHypGi4afoy1F9m9/KK8RL1y1p5pUPURYRC07xHyZe0afDhaY0gd4hKgsoBALgAliHYPSI/wWviUkBQokniI6nZ/WKsqUyAB+UqT/Qop/SCPekxvNL6Oapa9Hko0gAKJO6lXPoKRfqbfz28ooTMare8ROIV0EDpL0Em/DRLXvGaevUXERK3u5h4yfL+DZcD+xgI0yFpGzHnFEMYlcjLrhWNEpCmJB3N+fnGpSh1JNhz/brA6bNagDk2H15Dr+tIfDoAqX1bkEjyA5RtNpnPXG0FcLh9JUXqoueVgGHkBGiapkniCTzNowAoZ9a/B6xUsAmg81VP0husEqW/BsFIlJmhaXp8SzdXl7QTxmO7ygQAOZAKv2gJjsfKkDVNWE8nIc+AeOczTtFNmnRhxoSoOFOCfMh9Dja8Z1yNl9Zn+4NZ3mCEEpCuMBQ0g/zCyuVWbxgLmmbTpxCUqSJRdwnVqIrUkseX73gV/Bmq5q3NH5A7l7kmNcgAuQSfDbyPrHJdtPKMb5H4iOHkoSwAcjdvl+0WYmYkIJNOtXh3JICXJ2b2i2b2cUpaETVkKXUIAokC5U296fKMo4nbyzOYqnoo7P5TNmCmlt11AA5DnfbnHb5bl8uSOEOrdRv5ch79YslMlISGAAZmiwPvHVMLOvTsninjWWZZB1T1qY8KUpFt3Jr6W5wQCxFIIctc36tE9IjoU4M6tvRPTDGKyDD6jFmZKGpClzNKgWsXYinpF2LxgUmqUgu5ULnpABmVNAhQLn61OULCOJn0aqJDMzixf1hQARSgxf8Awxa/lFeXr7xAIIJF2I++saFSVNev3ziJlT4a1br0zND0h7g9LxWS0Zcs42b8PInomTEdcVlcMVRkk34btpelwVDlTRTqiGoeMarif2YVzL6KMErimpFgsn+pKVfMqjZIkkBgSfFRf3jPhQBOV/mQkjxSVBXzTBAFMaqUjGqdelBUoXqIlLU8WJQ+zRUZLGlD7QqhMccjnX0SMOhRior2MJQjBpr06ppV4TSt4ZU7YVPL9TyiiXMegFa+DPc/dY0SMOSdIqTc7nqYcy2RXIkNKSBu5Nz92HSLpaSbAwRk4JKQNz92iSJhJZI1fL1jaYSMK5GzCJJ/lMSVKULpPpBLuVi+j1JhiVpugEdL+kW0mZpteALGZfJm/wCKgK2cuCOjj5QJxHZ1Sf8AAUCP5VUPkoU9R5x2yCiYLA/OBWbkSSAkqKiH0sbc3Ab1a94zfHnRTqa/uR5vjysL7uYhaXP5h8iKGovyEGMoy6ZNNAQkXUr75bfpWOnweFIBM9A1ru6aMfy7inSN6AAAEsALAUA8owriSFPBLecmfL8AiUOEOrdRFfLkPfxirCYQ94uaocSiw5gCgPNzG4qhPGky2bOphYG0+sIkwoeNkkjCqdejRIGGIhwIZJIUhiqEURBoAJKHWB+JmKUpWhuEBtROlyXJLdGbx6xZiMSwWWLJuQCSaB2ArvGbAYhEzVoUFMo6mNiKBxtQC8MQAz/HTU4dKnXIV3jcJSdQIUSXZ21eFfKFG/McSlBBWrSAVhyHHGdQDc2b0MKLTSDDB/YrPUhSkK3V51Jq3NzzZvfsVzP2+seN4OctM1LmpJpuHNQ2x6GPTsrxqVoAQaABz413MZ00ioy9I3vpHX75xlnLDkig8KQphe5++kM0YvmR0zwP7ZQpVKfflCTKdiSW2H6xIy26iJCwEaTjGjGsp4fpWUuen0hpiBR1M22xG7mIqWEDiLW2u/Ln4XiMpOsuQQl7bn/V06evKKD/AGHkTDMXLUhPClK0lVhxaCL1J4fsxsmqIYExnkorwkABZLDqC/8A3HpE5yXL3+UTGfsReib4xbdQ6N7RTKS338ouCjtSG3gEs6RZMl6gSxYbgW8xGCYKFvM7DxjSqcSNOosL1oPqfG0Rwc2XMSQghSagsfV94zrkTWEarif28GfBpAGp3J38aQTy7c7xjlSU6Uk30j5CLZCik9IcVozqHL2EMSToVzb/AHjVgVjQGbZ+fWM0uYDaIGUHoW8LekWI3O32ImmMcvXYKHmIsMpRuv0+sAFa1DvFlJYNxEbFqkHnAb+CVOmK0AhJZ9YrsaqAd3byCawanYRGgoLEEjh2UbsedvnGnLpfdS2UXLlRUzAkl3bYfSKTwSacPhglOkuoV+JjvZ9wLVgdmeHlJPASFbgHhH6iFisyJohwNz9PrGKEGSUOIhEknzgES8ISYQEOBAAgYQMJ4i8ADmImY36xViVMwBYlQ9Ln2EYc7CjKJQsoKQohqhXCXChy684ANGHVwg7qdXgFFx7H2iGESEhRArqV58RZ97EQsCJmn8XTrq+l26XraLsFL4lk2en9IBPq8MDg+1WYTCshQ0oCvhdiSzajStAw8IeOn7S9n1YjSUEBuYBFb/fjCgGebCQocS/EHmGPw8xRnFmjoOz2ZqSWQGBNVKchq1Pt+0CBhFPq0kByXJd2Lt1O8OhaikVapIJJbqAA/wAmrENpkp/aOgxuPmCb/iayOQIHUNYx0OX4szEkkAMphWtAPirzeOPmT3F2fYWO42rG3B5mpLtpchIDvWwrXz2AaOV1sfHyuaydWTGWfO0nSBqVy2HVR2+7w0mYpaQRQEAlQ3/0A/M+8aJcoMwFPd+Z3JhxfV7O+4XJOUVSkbrOo+w5hKdo1d0KM49PSM2gin34xdLR4x0t6yciW8Y2KSoOeEiiSNXV9totAPKK1OFhgCCKvyHTepHrATMs9UiaQT3aEmu61NUsBYU8G3jP5PqS/jS3YWxmYS5NVkubABzA/M+0kuWkqcm3CLufyvts59I5HOe0ZnTHlpAsHDlRbYHYeHvEDlilq1KYDcA1fmXHtE0sLNCrnU6hBHFZhNnoA1d3LNdCTVuRUfP1hYF5RSZZUCLG976tjDoRsR4OKeENOGgE1Yev09Y5nTZx1dU8tnV5RniFgJmAIUzA/lV584MKRHm4WGDuLG71/Qwa7P51NfugFLTs1x4E/wC3hFzTbwdPFzt/po6taSKiLZGKrUffhF2EwiZgPGQrly8eflGadLKFFCmccqx1Kmls0cpv9ISlTA1Inrbw9hAoTCmo9IsVjHFq7vFozCMyalPEb7Ur90gZiMSVmtthFClk1MKGS2WAxNJipKomIBFgL0hzFeqH1QASJh2iLxJ4AE/35QlKb794zYqbpQpQuEkjxaHQSBUvzJ9z7QAVzGK08mJfm5CQ3P8AMIbEuZa3uUq8qGkDZGXFM4qlrVLQNJMu4U5UavYv8yILTLHqG9aQAODQdfs/fhEsDjJkwK1F0IUpKOImgLMx+G1obCStKQ999+rDzMLGKSlC12KUliKHyIreHkQTw8hSqBJJ6AmFAGdmaTKQJZUkpoSTMJU25UVVNbgtWGilK/P/AL/Iss8fOLW7kuSGr+ggtgZXClauLVYbBuUKFHPy6Wia0dBk2X9+ojVoADmjksWZ4KYfAy0DWEvx6QCxNDpqWrWrWhQoxepTOrghNNsMNDpFur+0KFF8MpvZr/UU0kkJt4kLwoUZU23s2mVK0cf2mz+YlS0S+AopqFSQTXwtHOZTIVPWoqWXDl9z41hQo6MYnR59029hPByk/EEgEHpt5UglLSCbfZaFCjje3s50SCb+BtbbaBxnG9KClOYhQoWAYRyTKkz1pCiRqBPoElut/axjr8PgUSgUy0tzO58YUKOhLCWDt4JXXI6DXkdiHBHmInLlsWfaFChm5FSttrNDGGhRvPhyW8sUO8KFFEkhURIQoUACIhkFx99IeFAA5oWh0mviYUKADJjg6R1UgeWtMWzbtyAPia/JoUKACqSeNXin5CNMtNzyp7CvvChQAWPWMebF0oTsuYhJ8Hf/AMYUKAAX2pliXpCXqVG/MqLAWuo/YEKFCip8HXp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6" descr="data:image/jpeg;base64,/9j/4AAQSkZJRgABAQAAAQABAAD/2wCEAAkGBxMTEhUTExMVFRUXGRgaGBgYGBogFxsdGBsYHRgYFxgfHighHholGxoXITEiJSkrLi4uGB8zODMtNygtLisBCgoKDg0OGxAQGy8lHyUtLS0tLSstLS8tLS0tLS0tLS0tLS0tLS0tLS0tLS0tLS0tLS0tLS0tLS0tLS0tLS0tLf/AABEIALUBFgMBIgACEQEDEQH/xAAcAAABBQEBAQAAAAAAAAAAAAAFAAECAwQGBwj/xABCEAABAgQEAwYEBAMGBQUAAAABAhEAAyExBAUSQSJRYQYTcYGRoTKx0fAjQsHhFFKSBxUzYnLxQ1OCssIWY3Ois//EABkBAAMBAQEAAAAAAAAAAAAAAAABAgMEBf/EACkRAAMAAgMAAgEDAwUAAAAAAAABAhEhAxIxE0FRImGBBDKRQnGxwfD/2gAMAwEAAhEDEQA/APQEoiwIjxzH9tcXNSpImFIIIZKQKEVqzvS46wKwecqQhkzpqR/KFEAnwBjf5UzmXGe9hES0R4f/AOp54AeZMUCCHUokeT3akXr7RTCPhY3sbeEHyD+M9oVMSLqSPEiK1ZhJF5qP6hHjiM5nEsw82f5wp2Y4lVuEPszwdx9D2L+9JH/NR6xajHyTaaj+oR4n/HTwCAVl61BJ9YtGMnJF1U2A/XwhO9h1PcZRCqpII6F4rxWNlSv8SYhFCWUoAsLsLmPBUzZ+oq4y/wAXEQ/mCOnpFOISVlyXVvxOfc1EDtJ7Dqe45X2nwk8kImhwT8XC7bh7xrxmc4aUCVzpYavxAm7WDmPn+Whblgqg2sOsXHDrKSacy5rXo8T8i/IKWe/YjNJKJH8QV/hMCFAEu9mF4Br/ALQcEFhAMwvchNB4uX9BHkc3O5plCQZ6+7pw6iU0Lim1axhlvyHSsNUmhYZ9EYHOcPOJTLnIURs7H3aCOmPm3+8dBCqFQYuCdrNyg1lvbzHIQQmcpVyAriNd3Lkh4Too950w4THip/tHx7UWly3/AA0uOlt4dPbvHhnnc9pe/OlhFAe1hMPpjxjE9tcTUjFLfoJYT7fSB8ztdi/iViJhHSYQPQNBj9wz+x7xph2jxLDdusWA6ZyiNP5iCPCoJe3rGP8A9Z4gP+JN2FDSjAEB22T6QtfkM/se9NCaPAMb23nzEFKpkxQNwo0p0tE8N2pnAoWJqtSW0uolm2Y0ZhaDC/Idv2PfGhNHh2N7Z4pSkKXPqh2bhvdykN7RnPaXE63E+aCS5ZamJe9DWEHY95aE0eK4bt9jJY097qAJJK0hR8HNg8ER/abinfu5LWZlcrvq9usNS2Psj1loTR43M7b4wLSVTVJcFnSkJrammvjGfAdsJ0tUwCYpVBq1qJFSCSHN9vAxXT9xdj2toTR5Av8AtWnjUCJfQ6be7N63jHhf7TMWJrrUFIJBIAAoLhPKJwPse1NDGPMZH9qitQMyWkJq4Q5V/lFS3Kscr247dTcUAgapcpg6EmpUC4UVcwQCGbzg/kXZHreZ9r8HInGTNnNMAcgJUW5AsL9P2hR865xmSp5SuYka9KQVurUrSGGty2pgKi994UL+RksuwzfEsA7fbxccqRxEzCw6Vc7fvAeXPUKMT6n5RvxGJJQ4FSGNd6bc452qyaLA2NUApCApRQzl2oTctawHkBBjABMylGAIBJL1+3gMrKJihqJAUwof1POCGQoWhWlXzrV/K7RpMJ4yJ6C2CwOlZUSSSG/V4vwjlNWeop0MTC2IdxVtt/8AeGwrArDMNRPi9Y3wRkqq63UlhUcwN9XSGK+JNXCklgBc3cHk0TUBrVRNUs+56EPbyilExhLfuwQa9BY6IMBkdE7hS7lzpelTWl6QMxOWTkzSAgsdzyP7RDEZyQopTp0hRqAGvTa/WC2ZdpVTEllOoJAsKUYG0ZU8jSBa8LOZtPMOOXr9vGSXilylaFlQpbxtBbLMVqOkkB9nZVA9A784IyZKVuEjUoc/io1CTUGtoiUmnkeH9HJTsUoLVWtnYOx8IeXiVGyXI+/KOi/h2WoTUS0ggVCUqWGNGJT0bwgXmstEshUvUa7gCvqeXKK14h9GZ5WHK2Kyamz2d/qIzInKQSncFukE8vnSlSypSTMmA/CCQW50vBPBYHv5ZKEqkMSxckk9X2hym/ROcegGVjCGdurb8veNGBnS1KInOAqoUHoeRuWiGa6KBLOlkL4WUVnpcgxqzXJgiSFp+NLFdTV/E0aGPCQWm5MkgaDs4rcEUY7ehjnMxlLQ4ILBnJuL3FWfnUHYmCfZvFrEosqgUzHajuKU+UFsYkLU0wggC5AHxFmcD7pCw1sbSZyyMIUgFSwnUA1S7H9IJ/3YAgOJhempIBQ4Idlgl/DpvssflUtCSpKww2N/AERny7OlyyQknSbpuDYlwebCE7DqkV41CJam+Lr5kXP6Q0jFpDJKQQq4N6cizgw2ZzUYhWpKEyy7skULnfntvGBeHWlSSX0mxLsOb8oSol+6N+IYKOlwKHSSDQtvSJYWVM0gpB0uAVMSlJJ523EacjzHDpnBU6X3iW0kGidmU27Ab8o7DP8AOcGcOrDYcBtQU7MHDVSA3CxNTYg0tDVoOuTijhwFkmZfnyrdnHOkasPMkIUXVraoobt+UEBi8ZJ71UDQADxLWjBJnVPNj7CFdPOgwjucH2qQAZcyWjESlJDy1k8JcMUkoPFxXH6CB2JOCKjoQuWD+XvFLFdklSUFPqbxzsnEoCSpKai/VhTyoIpwqJ0ziKwhFKmiTewF7RXbC2LCDhlYVQdEsqVch1FqOQ4WX5Ow8IEYuQoDUJeilQVPW5arxnxWYaQUSuFL33J3d9v2jLJxSgQXNOr/AD84zdUxj98SLEk7tEpZW7EEPzgvPXKSjvAznZq12rGLBrKiGNCfh94eUGAcsdD5wo6U5bQfhlXUKEKLTQdWdPjMZhlfEJav9QQfv7tA2ZJwSv8Agpf/ACax/wBgZ4qxGOw8olKiErDEgS1Ghb/T0ias0QEKmALUlBS40pD6i25NINFbM0zK5BqgT0noVf8AkI0S8GAzJmKb+ZaaegfYbQ+C7QhagkSQh1aXJfzYD9YxYjtNPExUvTLSxWkULugnmeQeDIYCGLwU0l5aFLDgsAaMz3ZxGabhpgK1KkrALFylTUpy8I2zMznmXL0LICk6izXsdugiEjL1rGpU1X6+oaGqYuqBGMXMCkqlytRAIvpZ/G8CUZktTp0AFJsS5oSCx5iOnnZfpU2pRAIZy452LiAOb5nMlLZCrHidKK207Wb5CFVtB1MEnBXKlafn0gjgsKwIM2WByU4e1Xt5dPUrk+UIxae9MxSVG4YEAjlaMmf5cnDLSFTAsqYkAFJCbajcXFrxm8/krCIYWR+PLSOBaiwewoah7unaO3kyAgMK8zufGPPcNmqTOQRqJCkl1Hl9fu8dLNzWYVcPwsnlckgi3IO8R1bLhoL4qQlYY+R3Ec7jJQSopOkkW+tYJ4PGqUo2YEg+I5c4hj8QEalUd0bDcdfCKlNPBTaxk5zHYBSiDLSdW7D3eOgycq7tCVjQpCq9aEX5l/aLsP3s9KzIZWju1K4gNIPxC4JL7RZm2VzZJmEhH4JStYCgSO9I0pa78wOkb8beTG0gbjMoStZUpTFSiqlzpZulGi7FstBQdVdIJO9dj5VjPNzNISFL4VjUQl+b7Vekc3NzdWoGrPZ+RevmYrkSRnLbDsnu5YBQGBNWvQkXa1II/wAZQE/BRztcUbwjjMzzKY4IWNKhRvJwRsQ4ilOPURu4FD+jCnm0R3wtFh/Psw7xKEguBU3clvRoCJXUfZN/v0iSpi16VLHQFvGn28Z5i+uzD784zrbGtI35fidJPIt9vEBiVupiTU0elSRXnFMo1AZuW94jNPEavavzjNpAXzACpCki4OoAbpFWvRiIZE1lUG/nu9fbyi7D4sistI1ISr8j0LAkkdNRJNG9I6TsfliVI73uJilD4TpQqWWo+pR4SC90qB9YaWUDAePJKAQ+kuXLsfasDps5gW5f91/1j0LtxNK5adUwJ02SCCtQP/MlJASkvZQfwF48wxKyVFksHtX9axrjLJwbcomp7wBblJ5PQioPg9+jw+cY/WujJD00/DtXxjLluI0qtU0CnU6RXUwBDuDvGdVDCfoFj0h0iKUmNmBl6i5qE9fraEBdjFBgnUSwAbkR1s37Rnw89iOkUzAdRArXm/8AvEpEsnl6gGKxrABfA5opJOoqatjvCjGqQtCimmx2UKgEVD1Y+VjWFC+NAGe0EgKXKXqI1ymoBUorzvaLsq0rlTUCuqUabui3uIpxkszMLLLnVLWRTkoP8wIj2bliXOT8QBodXUEchziiirB4hIU4YPoUL3Zy7nn4Q/aDEaMUoNchVAKiYgOSWe7xn/hhLWBw0Uoczwu9WpbnG/OZ/FIUATqSEqYD8imLluRgwMJ4NQMmWf5SpPyMFcGvhI6j79oBZXN/CmD+VaT60gjg5twDVn9IALMaeLyH0/SOTz3CutShUlqeTfpvHU49Vj4/fvAlaDMUQgFZADkEaU3Yq9CITDBV2dzXuUpBSOF/zMS5PTrGHtZPM2cZughKkpAq/wAIrbx9o04vDqTVkKPIKB9WMZJk8pDJQpyUkqsUjSQtKWUxBJaoq2266sH4BMKpWoaRcipFI7CTNSlCe8U3EGq1Q5EBpKCBsmoLNYpdi/mdopzFEyYkJBdi9+kPqwTR1cnFpJK0L1u1Bpbxp4vGXMla16VAsQk0IB/Nd39ukc1lsubKV8Jbxgl/FnW6gSNJBY7uDc7XhqXnYu2tGzDYkSyoAabC+p71LlvaB0/HqJBK+IhQJFy7O4HN282tSL8Nh501RKJL3uHA66iyXgtheyE9RdS0JJLFnJBbcJDAecVpE+nLTSSSTYBnPLb5xnlStQIej+sdX2m7Oow0pJMwKUotUgN10uVEN15Rn7K5nhkyu4XhUzJqpoUJpbVp4eAbixFKcTtSIp5eRpASQgsyUlT7fbwdyjJMSpSWw69G+kBJ8lroDHrGJzCWAFokajLGjSwBLH8vQO/laMq87lCUicsiSmZVAXetQG8GMHZIrq2B8y7HoXI0IQoKB1DjS5NHClqD3ezjptHDZ5k8uSqVpJXU62FKICiAHcgCr0sfLuZnaxHdgK0E6Q70STvwku0edZ3mil4qbOljTrR3Z3DFAQdL1qkchcxkrVPCDRq7O5XJmzAZ3faVJ1p7tcuoBAIJUDWtmEdFN7I5epyJ+Ml/6kylgf06THOdlCsLOpTpTLoHsHSPkI6ZE8GxBEaYBHO5lgcHJnLRLnzvgSApSdIqOJ2KioK5MG6x1OQTzIklKVcJSAladKQ7k6lbFVfivzejc3mWGHfKUshLgaXSXUAGcFmIcEQsRjUkBpcskEklZUt35ILIAHJoyuazlMMBWZlOInIE9KTOSp2dR1EORqAJdqftHKzZgRNKJidFTcA6QSdAVUCvMs0dpkmExDBaFzidgAEIDOzFTAjwSYO4vsJMxqUzJq5qVEAqCDLCARuCUgq2qYqarzI+i9OH7OYWTNnqkr06RqHe3CtNwgBxqIrqqG8YEZv2VxEuYUpT3qS+lUsghuouC2xjusT2NGAQqZ30wlYdL6CVF3NAoN61eOPxObTgXUASCSh3YFiATWrULWpEv5G8ytEUc+nAzSCRKmEAkEhCiAQWIJAu9PGNiMApAGop40gsC5S5+FdOFVKjkRzjflecTJcsSlJSQFEhVdTqU6j7mDGCwUufrmHXMIFSxBd1MVNUnx6QVdT6v8C2cmvDBJ1Jc0s29IrEnZvv0jo8XkkxelWGClhSQsA/ExF2IFIwq7M40fHJKAS5Jbw2No1nklrP/ILJgVNU50gBy/sA3tCjpJmVmUlImpABcu4qXpTU4o8KD5pDZkw00qlTUChKQoA0qC9eUYxNKFlTp+JwElyKk1i5GBYnj5h+Ko9LeMX4fAp6q8Psxt+kNmfMSlUwqClniKgA2niApXa/rDmYtctKAKpKi+zH6c4NYbJJhNJXr9D9I3YjstMWghSwhP5gA7jYEU3iXcjUsB4TLJksK1TpKdYAqsE8wQEaoSMGoqAlYgKmqp8JSn+ol/8A6wdwfZiSkALVNUPEAeTB/eD+U5RhkcSUaSDQmqqb6i59IzdFqTmZfZRaiO+nN0Ac/wBSvpGbOsJLkaZUsqKmdSi1thQCv7R6TisDL0J0nUtRA0g3fd+kD8RgcIjVKmYdPfFi+lJIdmU426bwLOdjbWNHmBL3MMmUTYEnwj1TH4WRL0iTpN9VqHaoHW0Zau+rnQAdN/KL7kOUedyspnrtKX4lJA9SwglJ7JTSHUtCT/LUn0AjslBJuAfGtrUiYUdh+kD5GJQc7hOxssVWpSzyoked1fKDWEy2VLDJQhJapA4v6jWNQLRLvRyBjJ8n7mq4n+B0pSzEP4/SKlygsLTqUkd4guksaCWWfkWYjcExiz7HTUSyZEvUaVdNOdCoElo81zXMp848cyaKvpDsSwFhTYc4SeRuMHV/2g5SuZNTMK5SU6Aka16dNSSakOa7f7cPk0tSZyCkauOhDVY1YnoIMZZ2XxE/iKKEjimq4iLOBVRZukGMTl2Dw0smUSqYx/EDsPAig5UL84VPWEKoeMhNXbMJSolPdnUSEGqzbYQExvavETEhAlI0gBu8QDsLAwNwUvWFFCag3IOn/qUHI8xFU/LsWAGlFmJCkDUhQF1BW46iEoSeW8k5rBXjMeoUV3fFsmWgMDcg6aRLC4Qlu74yOWlxR96W+UCJUhUxYB1auWlRVHb5fkk9SQkyhJlJDmZOAAtVRFTatWiqprxEbKpWEUgKXMJSVAJOpCk1DVJIANqtu8W4FSdR0sx5eQr7xlmZmkhIBsWUTMUdXJQBA07+t4zoxRTNcJcEivP0FouZaWxnW4WfNDBSzLRsoBSiR0S6Ui5vq28IFdqs0lpSESp5UTXVMSaua6FJDJYvwsBU1NoN4LBSMShfczJqZqAzKVQqKXCgguQgsRt8J5R5XnM6Z3hTMDKBq6WI8SwJ8Y54VdnnwpqkepZD2kTpShYLulKWDpqQDqXR1uXZmaOzlLmIcIWoDoUkP1Ds3WPEMkkKmhOlLsXVVjwuQQDTYnyjpsdipzJCkzhfhOrSXFyQDTSXbqIK5HOuouzH7S5hiAVCbiZSyCQUIYkNSukMk0qCQY5UuokvyYeF46AKlKliWdIBHwgs3NrdfSN2V9nk4lDIQEoBIC3IIs7bk+giZ/qm3jqyfXpHC4uSvYAtZhEcvwK1rHM02F+pp849Lndh0JS4nqLf5A59Dd4IZX2fkSgSE94sOAZlQCwPwjYet46XaLUMWS9npOHAnTFF07k6UD3JV5lnsBA7NM/k/iJknvSpKQHqkP8AyCvOvhAvP8VPVNH8VqSa6ZZKRJP/AMS2ANNlMq14xKxI0mYUhJdkkgalHkhqqpWlOZEc11SekFU1pIlNwy5iiuatQJaiWp0cu/k0KDOFyGfMaYpRkoUl0pQs69mMxQFSR+UUEKI+K37QlxN7NGKyaXJ0FKE6QoBRUSaEEUc1LsYvyVa9CdQCSxSeFgSg6SQ9wWcHcERGXLALhNeZv6msTIUSDqZnoG9yax2YH2C4xQA29IyqzAame4dmbcv84yhPOsTcDpABavEFVWv97xWgKq5FyzDble8MZoq1/D7MQXPJs8AYZokuhQWksobmvPbzPrGbvVKnTFLU6ilFWozrDAbWERBUd4qW4mppdKh6FLfNUDb+hpL7NoA8TzhwekVOYcLjGnZ0TPGW6oRmRVWJol8zCUU/Ru4Xg4VyLw0xZAcJKjyDfMxMAQlhqv5RT4iVzfkB4jKps8vOmaU1ZCK+pNI2ZblUqUpSUpBohyqp3+jxtIJvQe/r9InIS5ZI9SPW8J9/Ck+P0WMlpUghSlJDVKSyvJhHJzOxhfVInqG47xLE/wDUllDzAjszLIVpo9+n7mNUiTFTLIq19HH4DIlknvJrFKh/hp4n0pLibMdQv+UA9Y6DCSkyhpTqL1OpalKPipZvBDDoBXNck8Y//OXEpuGYOCWFx9IbgS5PyVYZa1PpYc61PLxgH2k7RKwxMsBK1FJcEggOzEitOm8b83E9Et5CApx8RUAR4I/MY8nzHELE8FRUVPxOS5e7xSlfZm6a8ZZMVrJUbkkmjX5AU9I6Tsr2V70GdMKkoFUhJZSmuXNk/OB2X4dI1TZkuZMlpBZKUqZSmoCbAA1LkWic/tGqfwrJYfkRwoGnlKIagH8xtDqseDU/ZLtBnc2SVS8LI7iUSHVpDrcGhVv6mOLxc5c2YpayVqUXJNy8dllOU98tQQqYWqoIQrUA9ySRKQn/ADFbfKDmWZVgVvLWg4kh+OSHQiv/ABMRwiYq3DLSwY1LxCaSF8dMAZFgh3IC016gggkdd6wdynLpk4qMqYtCapJcsH06gE+Sdmi2bgJEichGhTKSSoaiQOJFA5owF7mOulqTeidXgH/do5J48222KeLezF/diWHeaZpSSXUhIJIsHFgOpMZMLm6JWEMxIAYTFJQPzEFTUuXintXmE2XKmASlhDEd4lieKjgA0vcxxmClKXhtOo6lAl6hiTyu0Xdud/wO766RryftJMmyBh1kjSkEkfEriJd9qabQ2EzcySFSVFiapU+nzB3rzeB2RYT8dSUIUohkXcqZwWDUqAfAR3eXdlEJZc4IK76AAwf+Y/mPtCw3eV4RCqnk2YDEHFSCVydIJIZSQUnkQDceIvFGV5UiStZTLlcQZ0pAIG6bWPQCC5UbfflCeOiU2bN9SyWWADUFhyhRVqh4vqjJ0wOYfV0isKh9Uc75KZ2LhhEjCKXiGqHCoEqzkdOMYImXyiSXETB6iHIjdZwczxn9iDRXiQXln/Mx80qHzaLipoy5hMOh/wCUpV/SoE+zxk7rODdcc4z6ajCiGqExiV2ZT6LTLAYsE3m3nFKUk2rFiZFXYv1/SN57fZzX1/0jmYdqdf2+sIDrEigxWFVYhjEW7NIUP0saHKYYQlLaMttm+EkJXiaWi+ViCLk+IAPtSMq5hsBE5STuB5xtKo5rcfRfhcZxTvxCeMUCa/4UrnCnTFG5Lcifse0U4WUVKmjh+NP5f/bl2rSLFYRezHpX9frFUq+iJc/YMxmdBJIAKlbvT3NTHA55nQnTCsgUGgMkVBBq993FeVqx1XaTEqX+BLSVLfiAFRyoR7gxiyzsSDWadBeiBUf9QPyjNS5/UwrNPEv/AKCWRZwJUlCNKqC4L18CaOasDG7MUS5rEyKFJ/EUkAg00irK87eMXDAy5KdQSCQC5VUsxtT5RsUklCAoJJJTqfxFhuYynt9suU1pgbA9k8KePQov8SXPdqLvVO45AkweQQDoA0JQAaBkdADb06QOzDP5cgMCJi7MCBXd6+wjmsyzCdiaTDplj8oLP10jd2uXpFVyKVsVWpCGO7QhE9pRTNCQQCx+IqBZ92a8DcR3k1euatRL0D8I5MBT0bzjNg8Wlamq6Rubnc/Y3MbUqcsA5NA2/wCscfJyVnCOauR1osVPmKlrRrJTpJIJow5P1a1YKYXGzlylEykTEIFB3Y2FAkEkKPRh7xThsqInShNq7kyw+26j52+UdUzUAAAsAKDwHKN+Ljqdt/wbcfHX2zJlOFRLRqRKEtSxqUNLFzUgjbwEbL3pCSHuYYmOtTn0qqS1I5R1iOmGJeFqizIZyIUJS4UAAJRbd4c0Ae5+6wplYRjOGmso35FUvDET7fZiMpcWyxDkDpFZx6SlnwZJJixNorBh2iHypGi4afoy1F9m9/KK8RL1y1p5pUPURYRC07xHyZe0afDhaY0gd4hKgsoBALgAliHYPSI/wWviUkBQokniI6nZ/WKsqUyAB+UqT/Qop/SCPekxvNL6Oapa9Hko0gAKJO6lXPoKRfqbfz28ooTMare8ROIV0EDpL0Em/DRLXvGaevUXERK3u5h4yfL+DZcD+xgI0yFpGzHnFEMYlcjLrhWNEpCmJB3N+fnGpSh1JNhz/brA6bNagDk2H15Dr+tIfDoAqX1bkEjyA5RtNpnPXG0FcLh9JUXqoueVgGHkBGiapkniCTzNowAoZ9a/B6xUsAmg81VP0husEqW/BsFIlJmhaXp8SzdXl7QTxmO7ygQAOZAKv2gJjsfKkDVNWE8nIc+AeOczTtFNmnRhxoSoOFOCfMh9Dja8Z1yNl9Zn+4NZ3mCEEpCuMBQ0g/zCyuVWbxgLmmbTpxCUqSJRdwnVqIrUkseX73gV/Bmq5q3NH5A7l7kmNcgAuQSfDbyPrHJdtPKMb5H4iOHkoSwAcjdvl+0WYmYkIJNOtXh3JICXJ2b2i2b2cUpaETVkKXUIAokC5U296fKMo4nbyzOYqnoo7P5TNmCmlt11AA5DnfbnHb5bl8uSOEOrdRv5ch79YslMlISGAAZmiwPvHVMLOvTsninjWWZZB1T1qY8KUpFt3Jr6W5wQCxFIIctc36tE9IjoU4M6tvRPTDGKyDD6jFmZKGpClzNKgWsXYinpF2LxgUmqUgu5ULnpABmVNAhQLn61OULCOJn0aqJDMzixf1hQARSgxf8Awxa/lFeXr7xAIIJF2I++saFSVNev3ziJlT4a1br0zND0h7g9LxWS0Zcs42b8PInomTEdcVlcMVRkk34btpelwVDlTRTqiGoeMarif2YVzL6KMErimpFgsn+pKVfMqjZIkkBgSfFRf3jPhQBOV/mQkjxSVBXzTBAFMaqUjGqdelBUoXqIlLU8WJQ+zRUZLGlD7QqhMccjnX0SMOhRior2MJQjBpr06ppV4TSt4ZU7YVPL9TyiiXMegFa+DPc/dY0SMOSdIqTc7nqYcy2RXIkNKSBu5Nz92HSLpaSbAwRk4JKQNz92iSJhJZI1fL1jaYSMK5GzCJJ/lMSVKULpPpBLuVi+j1JhiVpugEdL+kW0mZpteALGZfJm/wCKgK2cuCOjj5QJxHZ1Sf8AAUCP5VUPkoU9R5x2yCiYLA/OBWbkSSAkqKiH0sbc3Ab1a94zfHnRTqa/uR5vjysL7uYhaXP5h8iKGovyEGMoy6ZNNAQkXUr75bfpWOnweFIBM9A1ru6aMfy7inSN6AAAEsALAUA8owriSFPBLecmfL8AiUOEOrdRFfLkPfxirCYQ94uaocSiw5gCgPNzG4qhPGky2bOphYG0+sIkwoeNkkjCqdejRIGGIhwIZJIUhiqEURBoAJKHWB+JmKUpWhuEBtROlyXJLdGbx6xZiMSwWWLJuQCSaB2ArvGbAYhEzVoUFMo6mNiKBxtQC8MQAz/HTU4dKnXIV3jcJSdQIUSXZ21eFfKFG/McSlBBWrSAVhyHHGdQDc2b0MKLTSDDB/YrPUhSkK3V51Jq3NzzZvfsVzP2+seN4OctM1LmpJpuHNQ2x6GPTsrxqVoAQaABz413MZ00ioy9I3vpHX75xlnLDkig8KQphe5++kM0YvmR0zwP7ZQpVKfflCTKdiSW2H6xIy26iJCwEaTjGjGsp4fpWUuen0hpiBR1M22xG7mIqWEDiLW2u/Ln4XiMpOsuQQl7bn/V06evKKD/AGHkTDMXLUhPClK0lVhxaCL1J4fsxsmqIYExnkorwkABZLDqC/8A3HpE5yXL3+UTGfsReib4xbdQ6N7RTKS338ouCjtSG3gEs6RZMl6gSxYbgW8xGCYKFvM7DxjSqcSNOosL1oPqfG0Rwc2XMSQghSagsfV94zrkTWEarif28GfBpAGp3J38aQTy7c7xjlSU6Uk30j5CLZCik9IcVozqHL2EMSToVzb/AHjVgVjQGbZ+fWM0uYDaIGUHoW8LekWI3O32ImmMcvXYKHmIsMpRuv0+sAFa1DvFlJYNxEbFqkHnAb+CVOmK0AhJZ9YrsaqAd3byCawanYRGgoLEEjh2UbsedvnGnLpfdS2UXLlRUzAkl3bYfSKTwSacPhglOkuoV+JjvZ9wLVgdmeHlJPASFbgHhH6iFisyJohwNz9PrGKEGSUOIhEknzgES8ISYQEOBAAgYQMJ4i8ADmImY36xViVMwBYlQ9Ln2EYc7CjKJQsoKQohqhXCXChy684ANGHVwg7qdXgFFx7H2iGESEhRArqV58RZ97EQsCJmn8XTrq+l26XraLsFL4lk2en9IBPq8MDg+1WYTCshQ0oCvhdiSzajStAw8IeOn7S9n1YjSUEBuYBFb/fjCgGebCQocS/EHmGPw8xRnFmjoOz2ZqSWQGBNVKchq1Pt+0CBhFPq0kByXJd2Lt1O8OhaikVapIJJbqAA/wAmrENpkp/aOgxuPmCb/iayOQIHUNYx0OX4szEkkAMphWtAPirzeOPmT3F2fYWO42rG3B5mpLtpchIDvWwrXz2AaOV1sfHyuaydWTGWfO0nSBqVy2HVR2+7w0mYpaQRQEAlQ3/0A/M+8aJcoMwFPd+Z3JhxfV7O+4XJOUVSkbrOo+w5hKdo1d0KM49PSM2gin34xdLR4x0t6yciW8Y2KSoOeEiiSNXV9totAPKK1OFhgCCKvyHTepHrATMs9UiaQT3aEmu61NUsBYU8G3jP5PqS/jS3YWxmYS5NVkubABzA/M+0kuWkqcm3CLufyvts59I5HOe0ZnTHlpAsHDlRbYHYeHvEDlilq1KYDcA1fmXHtE0sLNCrnU6hBHFZhNnoA1d3LNdCTVuRUfP1hYF5RSZZUCLG976tjDoRsR4OKeENOGgE1Yev09Y5nTZx1dU8tnV5RniFgJmAIUzA/lV584MKRHm4WGDuLG71/Qwa7P51NfugFLTs1x4E/wC3hFzTbwdPFzt/po6taSKiLZGKrUffhF2EwiZgPGQrly8eflGadLKFFCmccqx1Kmls0cpv9ISlTA1Inrbw9hAoTCmo9IsVjHFq7vFozCMyalPEb7Ur90gZiMSVmtthFClk1MKGS2WAxNJipKomIBFgL0hzFeqH1QASJh2iLxJ4AE/35QlKb794zYqbpQpQuEkjxaHQSBUvzJ9z7QAVzGK08mJfm5CQ3P8AMIbEuZa3uUq8qGkDZGXFM4qlrVLQNJMu4U5UavYv8yILTLHqG9aQAODQdfs/fhEsDjJkwK1F0IUpKOImgLMx+G1obCStKQ999+rDzMLGKSlC12KUliKHyIreHkQTw8hSqBJJ6AmFAGdmaTKQJZUkpoSTMJU25UVVNbgtWGilK/P/AL/Iss8fOLW7kuSGr+ggtgZXClauLVYbBuUKFHPy6Wia0dBk2X9+ojVoADmjksWZ4KYfAy0DWEvx6QCxNDpqWrWrWhQoxepTOrghNNsMNDpFur+0KFF8MpvZr/UU0kkJt4kLwoUZU23s2mVK0cf2mz+YlS0S+AopqFSQTXwtHOZTIVPWoqWXDl9z41hQo6MYnR59029hPByk/EEgEHpt5UglLSCbfZaFCjje3s50SCb+BtbbaBxnG9KClOYhQoWAYRyTKkz1pCiRqBPoElut/axjr8PgUSgUy0tzO58YUKOhLCWDt4JXXI6DXkdiHBHmInLlsWfaFChm5FSttrNDGGhRvPhyW8sUO8KFFEkhURIQoUACIhkFx99IeFAA5oWh0mviYUKADJjg6R1UgeWtMWzbtyAPia/JoUKACqSeNXin5CNMtNzyp7CvvChQAWPWMebF0oTsuYhJ8Hf/AMYUKAAX2pliXpCXqVG/MqLAWuo/YEKFCip8HXp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data:image/jpeg;base64,/9j/4AAQSkZJRgABAQAAAQABAAD/2wCEAAkGBxMTEhUTExMVFRUXGRgaGBgYGBogFxsdGBsYHRgYFxgfHighHholGxoXITEiJSkrLi4uGB8zODMtNygtLisBCgoKDg0OGxAQGy8lHyUtLS0tLSstLS8tLS0tLS0tLS0tLS0tLS0tLS0tLS0tLS0tLS0tLS0tLS0tLS0tLS0tLf/AABEIALUBFgMBIgACEQEDEQH/xAAcAAABBQEBAQAAAAAAAAAAAAAFAAECAwQGBwj/xABCEAABAgQEAwYEBAMGBQUAAAABAhEAAyExBAUSQSJRYQYTcYGRoTKx0fAjQsHhFFKSBxUzYnLxQ1OCssIWY3Ois//EABkBAAMBAQEAAAAAAAAAAAAAAAABAgMEBf/EACkRAAMAAgMAAgEDAwUAAAAAAAABAhEhAxIxE0FRImGBBDKRQnGxwfD/2gAMAwEAAhEDEQA/APQEoiwIjxzH9tcXNSpImFIIIZKQKEVqzvS46wKwecqQhkzpqR/KFEAnwBjf5UzmXGe9hES0R4f/AOp54AeZMUCCHUokeT3akXr7RTCPhY3sbeEHyD+M9oVMSLqSPEiK1ZhJF5qP6hHjiM5nEsw82f5wp2Y4lVuEPszwdx9D2L+9JH/NR6xajHyTaaj+oR4n/HTwCAVl61BJ9YtGMnJF1U2A/XwhO9h1PcZRCqpII6F4rxWNlSv8SYhFCWUoAsLsLmPBUzZ+oq4y/wAXEQ/mCOnpFOISVlyXVvxOfc1EDtJ7Dqe45X2nwk8kImhwT8XC7bh7xrxmc4aUCVzpYavxAm7WDmPn+Whblgqg2sOsXHDrKSacy5rXo8T8i/IKWe/YjNJKJH8QV/hMCFAEu9mF4Br/ALQcEFhAMwvchNB4uX9BHkc3O5plCQZ6+7pw6iU0Lim1axhlvyHSsNUmhYZ9EYHOcPOJTLnIURs7H3aCOmPm3+8dBCqFQYuCdrNyg1lvbzHIQQmcpVyAriNd3Lkh4Too950w4THip/tHx7UWly3/AA0uOlt4dPbvHhnnc9pe/OlhFAe1hMPpjxjE9tcTUjFLfoJYT7fSB8ztdi/iViJhHSYQPQNBj9wz+x7xph2jxLDdusWA6ZyiNP5iCPCoJe3rGP8A9Z4gP+JN2FDSjAEB22T6QtfkM/se9NCaPAMb23nzEFKpkxQNwo0p0tE8N2pnAoWJqtSW0uolm2Y0ZhaDC/Idv2PfGhNHh2N7Z4pSkKXPqh2bhvdykN7RnPaXE63E+aCS5ZamJe9DWEHY95aE0eK4bt9jJY097qAJJK0hR8HNg8ER/abinfu5LWZlcrvq9usNS2Psj1loTR43M7b4wLSVTVJcFnSkJrammvjGfAdsJ0tUwCYpVBq1qJFSCSHN9vAxXT9xdj2toTR5Av8AtWnjUCJfQ6be7N63jHhf7TMWJrrUFIJBIAAoLhPKJwPse1NDGPMZH9qitQMyWkJq4Q5V/lFS3Kscr247dTcUAgapcpg6EmpUC4UVcwQCGbzg/kXZHreZ9r8HInGTNnNMAcgJUW5AsL9P2hR865xmSp5SuYka9KQVurUrSGGty2pgKi994UL+RksuwzfEsA7fbxccqRxEzCw6Vc7fvAeXPUKMT6n5RvxGJJQ4FSGNd6bc452qyaLA2NUApCApRQzl2oTctawHkBBjABMylGAIBJL1+3gMrKJihqJAUwof1POCGQoWhWlXzrV/K7RpMJ4yJ6C2CwOlZUSSSG/V4vwjlNWeop0MTC2IdxVtt/8AeGwrArDMNRPi9Y3wRkqq63UlhUcwN9XSGK+JNXCklgBc3cHk0TUBrVRNUs+56EPbyilExhLfuwQa9BY6IMBkdE7hS7lzpelTWl6QMxOWTkzSAgsdzyP7RDEZyQopTp0hRqAGvTa/WC2ZdpVTEllOoJAsKUYG0ZU8jSBa8LOZtPMOOXr9vGSXilylaFlQpbxtBbLMVqOkkB9nZVA9A784IyZKVuEjUoc/io1CTUGtoiUmnkeH9HJTsUoLVWtnYOx8IeXiVGyXI+/KOi/h2WoTUS0ggVCUqWGNGJT0bwgXmstEshUvUa7gCvqeXKK14h9GZ5WHK2Kyamz2d/qIzInKQSncFukE8vnSlSypSTMmA/CCQW50vBPBYHv5ZKEqkMSxckk9X2hym/ROcegGVjCGdurb8veNGBnS1KInOAqoUHoeRuWiGa6KBLOlkL4WUVnpcgxqzXJgiSFp+NLFdTV/E0aGPCQWm5MkgaDs4rcEUY7ehjnMxlLQ4ILBnJuL3FWfnUHYmCfZvFrEosqgUzHajuKU+UFsYkLU0wggC5AHxFmcD7pCw1sbSZyyMIUgFSwnUA1S7H9IJ/3YAgOJhempIBQ4Idlgl/DpvssflUtCSpKww2N/AERny7OlyyQknSbpuDYlwebCE7DqkV41CJam+Lr5kXP6Q0jFpDJKQQq4N6cizgw2ZzUYhWpKEyy7skULnfntvGBeHWlSSX0mxLsOb8oSol+6N+IYKOlwKHSSDQtvSJYWVM0gpB0uAVMSlJJ523EacjzHDpnBU6X3iW0kGidmU27Ab8o7DP8AOcGcOrDYcBtQU7MHDVSA3CxNTYg0tDVoOuTijhwFkmZfnyrdnHOkasPMkIUXVraoobt+UEBi8ZJ71UDQADxLWjBJnVPNj7CFdPOgwjucH2qQAZcyWjESlJDy1k8JcMUkoPFxXH6CB2JOCKjoQuWD+XvFLFdklSUFPqbxzsnEoCSpKai/VhTyoIpwqJ0ziKwhFKmiTewF7RXbC2LCDhlYVQdEsqVch1FqOQ4WX5Ow8IEYuQoDUJeilQVPW5arxnxWYaQUSuFL33J3d9v2jLJxSgQXNOr/AD84zdUxj98SLEk7tEpZW7EEPzgvPXKSjvAznZq12rGLBrKiGNCfh94eUGAcsdD5wo6U5bQfhlXUKEKLTQdWdPjMZhlfEJav9QQfv7tA2ZJwSv8Agpf/ACax/wBgZ4qxGOw8olKiErDEgS1Ghb/T0ias0QEKmALUlBS40pD6i25NINFbM0zK5BqgT0noVf8AkI0S8GAzJmKb+ZaaegfYbQ+C7QhagkSQh1aXJfzYD9YxYjtNPExUvTLSxWkULugnmeQeDIYCGLwU0l5aFLDgsAaMz3ZxGabhpgK1KkrALFylTUpy8I2zMznmXL0LICk6izXsdugiEjL1rGpU1X6+oaGqYuqBGMXMCkqlytRAIvpZ/G8CUZktTp0AFJsS5oSCx5iOnnZfpU2pRAIZy452LiAOb5nMlLZCrHidKK207Wb5CFVtB1MEnBXKlafn0gjgsKwIM2WByU4e1Xt5dPUrk+UIxae9MxSVG4YEAjlaMmf5cnDLSFTAsqYkAFJCbajcXFrxm8/krCIYWR+PLSOBaiwewoah7unaO3kyAgMK8zufGPPcNmqTOQRqJCkl1Hl9fu8dLNzWYVcPwsnlckgi3IO8R1bLhoL4qQlYY+R3Ec7jJQSopOkkW+tYJ4PGqUo2YEg+I5c4hj8QEalUd0bDcdfCKlNPBTaxk5zHYBSiDLSdW7D3eOgycq7tCVjQpCq9aEX5l/aLsP3s9KzIZWju1K4gNIPxC4JL7RZm2VzZJmEhH4JStYCgSO9I0pa78wOkb8beTG0gbjMoStZUpTFSiqlzpZulGi7FstBQdVdIJO9dj5VjPNzNISFL4VjUQl+b7Vekc3NzdWoGrPZ+RevmYrkSRnLbDsnu5YBQGBNWvQkXa1II/wAZQE/BRztcUbwjjMzzKY4IWNKhRvJwRsQ4ilOPURu4FD+jCnm0R3wtFh/Psw7xKEguBU3clvRoCJXUfZN/v0iSpi16VLHQFvGn28Z5i+uzD784zrbGtI35fidJPIt9vEBiVupiTU0elSRXnFMo1AZuW94jNPEavavzjNpAXzACpCki4OoAbpFWvRiIZE1lUG/nu9fbyi7D4sistI1ISr8j0LAkkdNRJNG9I6TsfliVI73uJilD4TpQqWWo+pR4SC90qB9YaWUDAePJKAQ+kuXLsfasDps5gW5f91/1j0LtxNK5adUwJ02SCCtQP/MlJASkvZQfwF48wxKyVFksHtX9axrjLJwbcomp7wBblJ5PQioPg9+jw+cY/WujJD00/DtXxjLluI0qtU0CnU6RXUwBDuDvGdVDCfoFj0h0iKUmNmBl6i5qE9fraEBdjFBgnUSwAbkR1s37Rnw89iOkUzAdRArXm/8AvEpEsnl6gGKxrABfA5opJOoqatjvCjGqQtCimmx2UKgEVD1Y+VjWFC+NAGe0EgKXKXqI1ymoBUorzvaLsq0rlTUCuqUabui3uIpxkszMLLLnVLWRTkoP8wIj2bliXOT8QBodXUEchziiirB4hIU4YPoUL3Zy7nn4Q/aDEaMUoNchVAKiYgOSWe7xn/hhLWBw0Uoczwu9WpbnG/OZ/FIUATqSEqYD8imLluRgwMJ4NQMmWf5SpPyMFcGvhI6j79oBZXN/CmD+VaT60gjg5twDVn9IALMaeLyH0/SOTz3CutShUlqeTfpvHU49Vj4/fvAlaDMUQgFZADkEaU3Yq9CITDBV2dzXuUpBSOF/zMS5PTrGHtZPM2cZughKkpAq/wAIrbx9o04vDqTVkKPIKB9WMZJk8pDJQpyUkqsUjSQtKWUxBJaoq2266sH4BMKpWoaRcipFI7CTNSlCe8U3EGq1Q5EBpKCBsmoLNYpdi/mdopzFEyYkJBdi9+kPqwTR1cnFpJK0L1u1Bpbxp4vGXMla16VAsQk0IB/Nd39ukc1lsubKV8Jbxgl/FnW6gSNJBY7uDc7XhqXnYu2tGzDYkSyoAabC+p71LlvaB0/HqJBK+IhQJFy7O4HN282tSL8Nh501RKJL3uHA66iyXgtheyE9RdS0JJLFnJBbcJDAecVpE+nLTSSSTYBnPLb5xnlStQIej+sdX2m7Oow0pJMwKUotUgN10uVEN15Rn7K5nhkyu4XhUzJqpoUJpbVp4eAbixFKcTtSIp5eRpASQgsyUlT7fbwdyjJMSpSWw69G+kBJ8lroDHrGJzCWAFokajLGjSwBLH8vQO/laMq87lCUicsiSmZVAXetQG8GMHZIrq2B8y7HoXI0IQoKB1DjS5NHClqD3ezjptHDZ5k8uSqVpJXU62FKICiAHcgCr0sfLuZnaxHdgK0E6Q70STvwku0edZ3mil4qbOljTrR3Z3DFAQdL1qkchcxkrVPCDRq7O5XJmzAZ3faVJ1p7tcuoBAIJUDWtmEdFN7I5epyJ+Ml/6kylgf06THOdlCsLOpTpTLoHsHSPkI6ZE8GxBEaYBHO5lgcHJnLRLnzvgSApSdIqOJ2KioK5MG6x1OQTzIklKVcJSAladKQ7k6lbFVfivzejc3mWGHfKUshLgaXSXUAGcFmIcEQsRjUkBpcskEklZUt35ILIAHJoyuazlMMBWZlOInIE9KTOSp2dR1EORqAJdqftHKzZgRNKJidFTcA6QSdAVUCvMs0dpkmExDBaFzidgAEIDOzFTAjwSYO4vsJMxqUzJq5qVEAqCDLCARuCUgq2qYqarzI+i9OH7OYWTNnqkr06RqHe3CtNwgBxqIrqqG8YEZv2VxEuYUpT3qS+lUsghuouC2xjusT2NGAQqZ30wlYdL6CVF3NAoN61eOPxObTgXUASCSh3YFiATWrULWpEv5G8ytEUc+nAzSCRKmEAkEhCiAQWIJAu9PGNiMApAGop40gsC5S5+FdOFVKjkRzjflecTJcsSlJSQFEhVdTqU6j7mDGCwUufrmHXMIFSxBd1MVNUnx6QVdT6v8C2cmvDBJ1Jc0s29IrEnZvv0jo8XkkxelWGClhSQsA/ExF2IFIwq7M40fHJKAS5Jbw2No1nklrP/ILJgVNU50gBy/sA3tCjpJmVmUlImpABcu4qXpTU4o8KD5pDZkw00qlTUChKQoA0qC9eUYxNKFlTp+JwElyKk1i5GBYnj5h+Ko9LeMX4fAp6q8Psxt+kNmfMSlUwqClniKgA2niApXa/rDmYtctKAKpKi+zH6c4NYbJJhNJXr9D9I3YjstMWghSwhP5gA7jYEU3iXcjUsB4TLJksK1TpKdYAqsE8wQEaoSMGoqAlYgKmqp8JSn+ol/8A6wdwfZiSkALVNUPEAeTB/eD+U5RhkcSUaSDQmqqb6i59IzdFqTmZfZRaiO+nN0Ac/wBSvpGbOsJLkaZUsqKmdSi1thQCv7R6TisDL0J0nUtRA0g3fd+kD8RgcIjVKmYdPfFi+lJIdmU426bwLOdjbWNHmBL3MMmUTYEnwj1TH4WRL0iTpN9VqHaoHW0Zau+rnQAdN/KL7kOUedyspnrtKX4lJA9SwglJ7JTSHUtCT/LUn0AjslBJuAfGtrUiYUdh+kD5GJQc7hOxssVWpSzyoked1fKDWEy2VLDJQhJapA4v6jWNQLRLvRyBjJ8n7mq4n+B0pSzEP4/SKlygsLTqUkd4guksaCWWfkWYjcExiz7HTUSyZEvUaVdNOdCoElo81zXMp848cyaKvpDsSwFhTYc4SeRuMHV/2g5SuZNTMK5SU6Aka16dNSSakOa7f7cPk0tSZyCkauOhDVY1YnoIMZZ2XxE/iKKEjimq4iLOBVRZukGMTl2Dw0smUSqYx/EDsPAig5UL84VPWEKoeMhNXbMJSolPdnUSEGqzbYQExvavETEhAlI0gBu8QDsLAwNwUvWFFCag3IOn/qUHI8xFU/LsWAGlFmJCkDUhQF1BW46iEoSeW8k5rBXjMeoUV3fFsmWgMDcg6aRLC4Qlu74yOWlxR96W+UCJUhUxYB1auWlRVHb5fkk9SQkyhJlJDmZOAAtVRFTatWiqprxEbKpWEUgKXMJSVAJOpCk1DVJIANqtu8W4FSdR0sx5eQr7xlmZmkhIBsWUTMUdXJQBA07+t4zoxRTNcJcEivP0FouZaWxnW4WfNDBSzLRsoBSiR0S6Ui5vq28IFdqs0lpSESp5UTXVMSaua6FJDJYvwsBU1NoN4LBSMShfczJqZqAzKVQqKXCgguQgsRt8J5R5XnM6Z3hTMDKBq6WI8SwJ8Y54VdnnwpqkepZD2kTpShYLulKWDpqQDqXR1uXZmaOzlLmIcIWoDoUkP1Ds3WPEMkkKmhOlLsXVVjwuQQDTYnyjpsdipzJCkzhfhOrSXFyQDTSXbqIK5HOuouzH7S5hiAVCbiZSyCQUIYkNSukMk0qCQY5UuokvyYeF46AKlKliWdIBHwgs3NrdfSN2V9nk4lDIQEoBIC3IIs7bk+giZ/qm3jqyfXpHC4uSvYAtZhEcvwK1rHM02F+pp849Lndh0JS4nqLf5A59Dd4IZX2fkSgSE94sOAZlQCwPwjYet46XaLUMWS9npOHAnTFF07k6UD3JV5lnsBA7NM/k/iJknvSpKQHqkP8AyCvOvhAvP8VPVNH8VqSa6ZZKRJP/AMS2ANNlMq14xKxI0mYUhJdkkgalHkhqqpWlOZEc11SekFU1pIlNwy5iiuatQJaiWp0cu/k0KDOFyGfMaYpRkoUl0pQs69mMxQFSR+UUEKI+K37QlxN7NGKyaXJ0FKE6QoBRUSaEEUc1LsYvyVa9CdQCSxSeFgSg6SQ9wWcHcERGXLALhNeZv6msTIUSDqZnoG9yax2YH2C4xQA29IyqzAame4dmbcv84yhPOsTcDpABavEFVWv97xWgKq5FyzDble8MZoq1/D7MQXPJs8AYZokuhQWksobmvPbzPrGbvVKnTFLU6ilFWozrDAbWERBUd4qW4mppdKh6FLfNUDb+hpL7NoA8TzhwekVOYcLjGnZ0TPGW6oRmRVWJol8zCUU/Ru4Xg4VyLw0xZAcJKjyDfMxMAQlhqv5RT4iVzfkB4jKps8vOmaU1ZCK+pNI2ZblUqUpSUpBohyqp3+jxtIJvQe/r9InIS5ZI9SPW8J9/Ck+P0WMlpUghSlJDVKSyvJhHJzOxhfVInqG47xLE/wDUllDzAjszLIVpo9+n7mNUiTFTLIq19HH4DIlknvJrFKh/hp4n0pLibMdQv+UA9Y6DCSkyhpTqL1OpalKPipZvBDDoBXNck8Y//OXEpuGYOCWFx9IbgS5PyVYZa1PpYc61PLxgH2k7RKwxMsBK1FJcEggOzEitOm8b83E9Et5CApx8RUAR4I/MY8nzHELE8FRUVPxOS5e7xSlfZm6a8ZZMVrJUbkkmjX5AU9I6Tsr2V70GdMKkoFUhJZSmuXNk/OB2X4dI1TZkuZMlpBZKUqZSmoCbAA1LkWic/tGqfwrJYfkRwoGnlKIagH8xtDqseDU/ZLtBnc2SVS8LI7iUSHVpDrcGhVv6mOLxc5c2YpayVqUXJNy8dllOU98tQQqYWqoIQrUA9ySRKQn/ADFbfKDmWZVgVvLWg4kh+OSHQiv/ABMRwiYq3DLSwY1LxCaSF8dMAZFgh3IC016gggkdd6wdynLpk4qMqYtCapJcsH06gE+Sdmi2bgJEichGhTKSSoaiQOJFA5owF7mOulqTeidXgH/do5J48222KeLezF/diWHeaZpSSXUhIJIsHFgOpMZMLm6JWEMxIAYTFJQPzEFTUuXintXmE2XKmASlhDEd4lieKjgA0vcxxmClKXhtOo6lAl6hiTyu0Xdud/wO766RryftJMmyBh1kjSkEkfEriJd9qabQ2EzcySFSVFiapU+nzB3rzeB2RYT8dSUIUohkXcqZwWDUqAfAR3eXdlEJZc4IK76AAwf+Y/mPtCw3eV4RCqnk2YDEHFSCVydIJIZSQUnkQDceIvFGV5UiStZTLlcQZ0pAIG6bWPQCC5UbfflCeOiU2bN9SyWWADUFhyhRVqh4vqjJ0wOYfV0isKh9Uc75KZ2LhhEjCKXiGqHCoEqzkdOMYImXyiSXETB6iHIjdZwczxn9iDRXiQXln/Mx80qHzaLipoy5hMOh/wCUpV/SoE+zxk7rODdcc4z6ajCiGqExiV2ZT6LTLAYsE3m3nFKUk2rFiZFXYv1/SN57fZzX1/0jmYdqdf2+sIDrEigxWFVYhjEW7NIUP0saHKYYQlLaMttm+EkJXiaWi+ViCLk+IAPtSMq5hsBE5STuB5xtKo5rcfRfhcZxTvxCeMUCa/4UrnCnTFG5Lcifse0U4WUVKmjh+NP5f/bl2rSLFYRezHpX9frFUq+iJc/YMxmdBJIAKlbvT3NTHA55nQnTCsgUGgMkVBBq993FeVqx1XaTEqX+BLSVLfiAFRyoR7gxiyzsSDWadBeiBUf9QPyjNS5/UwrNPEv/AKCWRZwJUlCNKqC4L18CaOasDG7MUS5rEyKFJ/EUkAg00irK87eMXDAy5KdQSCQC5VUsxtT5RsUklCAoJJJTqfxFhuYynt9suU1pgbA9k8KePQov8SXPdqLvVO45AkweQQDoA0JQAaBkdADb06QOzDP5cgMCJi7MCBXd6+wjmsyzCdiaTDplj8oLP10jd2uXpFVyKVsVWpCGO7QhE9pRTNCQQCx+IqBZ92a8DcR3k1euatRL0D8I5MBT0bzjNg8Wlamq6Rubnc/Y3MbUqcsA5NA2/wCscfJyVnCOauR1osVPmKlrRrJTpJIJow5P1a1YKYXGzlylEykTEIFB3Y2FAkEkKPRh7xThsqInShNq7kyw+26j52+UdUzUAAAsAKDwHKN+Ljqdt/wbcfHX2zJlOFRLRqRKEtSxqUNLFzUgjbwEbL3pCSHuYYmOtTn0qqS1I5R1iOmGJeFqizIZyIUJS4UAAJRbd4c0Ae5+6wplYRjOGmso35FUvDET7fZiMpcWyxDkDpFZx6SlnwZJJixNorBh2iHypGi4afoy1F9m9/KK8RL1y1p5pUPURYRC07xHyZe0afDhaY0gd4hKgsoBALgAliHYPSI/wWviUkBQokniI6nZ/WKsqUyAB+UqT/Qop/SCPekxvNL6Oapa9Hko0gAKJO6lXPoKRfqbfz28ooTMare8ROIV0EDpL0Em/DRLXvGaevUXERK3u5h4yfL+DZcD+xgI0yFpGzHnFEMYlcjLrhWNEpCmJB3N+fnGpSh1JNhz/brA6bNagDk2H15Dr+tIfDoAqX1bkEjyA5RtNpnPXG0FcLh9JUXqoueVgGHkBGiapkniCTzNowAoZ9a/B6xUsAmg81VP0husEqW/BsFIlJmhaXp8SzdXl7QTxmO7ygQAOZAKv2gJjsfKkDVNWE8nIc+AeOczTtFNmnRhxoSoOFOCfMh9Dja8Z1yNl9Zn+4NZ3mCEEpCuMBQ0g/zCyuVWbxgLmmbTpxCUqSJRdwnVqIrUkseX73gV/Bmq5q3NH5A7l7kmNcgAuQSfDbyPrHJdtPKMb5H4iOHkoSwAcjdvl+0WYmYkIJNOtXh3JICXJ2b2i2b2cUpaETVkKXUIAokC5U296fKMo4nbyzOYqnoo7P5TNmCmlt11AA5DnfbnHb5bl8uSOEOrdRv5ch79YslMlISGAAZmiwPvHVMLOvTsninjWWZZB1T1qY8KUpFt3Jr6W5wQCxFIIctc36tE9IjoU4M6tvRPTDGKyDD6jFmZKGpClzNKgWsXYinpF2LxgUmqUgu5ULnpABmVNAhQLn61OULCOJn0aqJDMzixf1hQARSgxf8Awxa/lFeXr7xAIIJF2I++saFSVNev3ziJlT4a1br0zND0h7g9LxWS0Zcs42b8PInomTEdcVlcMVRkk34btpelwVDlTRTqiGoeMarif2YVzL6KMErimpFgsn+pKVfMqjZIkkBgSfFRf3jPhQBOV/mQkjxSVBXzTBAFMaqUjGqdelBUoXqIlLU8WJQ+zRUZLGlD7QqhMccjnX0SMOhRior2MJQjBpr06ppV4TSt4ZU7YVPL9TyiiXMegFa+DPc/dY0SMOSdIqTc7nqYcy2RXIkNKSBu5Nz92HSLpaSbAwRk4JKQNz92iSJhJZI1fL1jaYSMK5GzCJJ/lMSVKULpPpBLuVi+j1JhiVpugEdL+kW0mZpteALGZfJm/wCKgK2cuCOjj5QJxHZ1Sf8AAUCP5VUPkoU9R5x2yCiYLA/OBWbkSSAkqKiH0sbc3Ab1a94zfHnRTqa/uR5vjysL7uYhaXP5h8iKGovyEGMoy6ZNNAQkXUr75bfpWOnweFIBM9A1ru6aMfy7inSN6AAAEsALAUA8owriSFPBLecmfL8AiUOEOrdRFfLkPfxirCYQ94uaocSiw5gCgPNzG4qhPGky2bOphYG0+sIkwoeNkkjCqdejRIGGIhwIZJIUhiqEURBoAJKHWB+JmKUpWhuEBtROlyXJLdGbx6xZiMSwWWLJuQCSaB2ArvGbAYhEzVoUFMo6mNiKBxtQC8MQAz/HTU4dKnXIV3jcJSdQIUSXZ21eFfKFG/McSlBBWrSAVhyHHGdQDc2b0MKLTSDDB/YrPUhSkK3V51Jq3NzzZvfsVzP2+seN4OctM1LmpJpuHNQ2x6GPTsrxqVoAQaABz413MZ00ioy9I3vpHX75xlnLDkig8KQphe5++kM0YvmR0zwP7ZQpVKfflCTKdiSW2H6xIy26iJCwEaTjGjGsp4fpWUuen0hpiBR1M22xG7mIqWEDiLW2u/Ln4XiMpOsuQQl7bn/V06evKKD/AGHkTDMXLUhPClK0lVhxaCL1J4fsxsmqIYExnkorwkABZLDqC/8A3HpE5yXL3+UTGfsReib4xbdQ6N7RTKS338ouCjtSG3gEs6RZMl6gSxYbgW8xGCYKFvM7DxjSqcSNOosL1oPqfG0Rwc2XMSQghSagsfV94zrkTWEarif28GfBpAGp3J38aQTy7c7xjlSU6Uk30j5CLZCik9IcVozqHL2EMSToVzb/AHjVgVjQGbZ+fWM0uYDaIGUHoW8LekWI3O32ImmMcvXYKHmIsMpRuv0+sAFa1DvFlJYNxEbFqkHnAb+CVOmK0AhJZ9YrsaqAd3byCawanYRGgoLEEjh2UbsedvnGnLpfdS2UXLlRUzAkl3bYfSKTwSacPhglOkuoV+JjvZ9wLVgdmeHlJPASFbgHhH6iFisyJohwNz9PrGKEGSUOIhEknzgES8ISYQEOBAAgYQMJ4i8ADmImY36xViVMwBYlQ9Ln2EYc7CjKJQsoKQohqhXCXChy684ANGHVwg7qdXgFFx7H2iGESEhRArqV58RZ97EQsCJmn8XTrq+l26XraLsFL4lk2en9IBPq8MDg+1WYTCshQ0oCvhdiSzajStAw8IeOn7S9n1YjSUEBuYBFb/fjCgGebCQocS/EHmGPw8xRnFmjoOz2ZqSWQGBNVKchq1Pt+0CBhFPq0kByXJd2Lt1O8OhaikVapIJJbqAA/wAmrENpkp/aOgxuPmCb/iayOQIHUNYx0OX4szEkkAMphWtAPirzeOPmT3F2fYWO42rG3B5mpLtpchIDvWwrXz2AaOV1sfHyuaydWTGWfO0nSBqVy2HVR2+7w0mYpaQRQEAlQ3/0A/M+8aJcoMwFPd+Z3JhxfV7O+4XJOUVSkbrOo+w5hKdo1d0KM49PSM2gin34xdLR4x0t6yciW8Y2KSoOeEiiSNXV9totAPKK1OFhgCCKvyHTepHrATMs9UiaQT3aEmu61NUsBYU8G3jP5PqS/jS3YWxmYS5NVkubABzA/M+0kuWkqcm3CLufyvts59I5HOe0ZnTHlpAsHDlRbYHYeHvEDlilq1KYDcA1fmXHtE0sLNCrnU6hBHFZhNnoA1d3LNdCTVuRUfP1hYF5RSZZUCLG976tjDoRsR4OKeENOGgE1Yev09Y5nTZx1dU8tnV5RniFgJmAIUzA/lV584MKRHm4WGDuLG71/Qwa7P51NfugFLTs1x4E/wC3hFzTbwdPFzt/po6taSKiLZGKrUffhF2EwiZgPGQrly8eflGadLKFFCmccqx1Kmls0cpv9ISlTA1Inrbw9hAoTCmo9IsVjHFq7vFozCMyalPEb7Ur90gZiMSVmtthFClk1MKGS2WAxNJipKomIBFgL0hzFeqH1QASJh2iLxJ4AE/35QlKb794zYqbpQpQuEkjxaHQSBUvzJ9z7QAVzGK08mJfm5CQ3P8AMIbEuZa3uUq8qGkDZGXFM4qlrVLQNJMu4U5UavYv8yILTLHqG9aQAODQdfs/fhEsDjJkwK1F0IUpKOImgLMx+G1obCStKQ999+rDzMLGKSlC12KUliKHyIreHkQTw8hSqBJJ6AmFAGdmaTKQJZUkpoSTMJU25UVVNbgtWGilK/P/AL/Iss8fOLW7kuSGr+ggtgZXClauLVYbBuUKFHPy6Wia0dBk2X9+ojVoADmjksWZ4KYfAy0DWEvx6QCxNDpqWrWrWhQoxepTOrghNNsMNDpFur+0KFF8MpvZr/UU0kkJt4kLwoUZU23s2mVK0cf2mz+YlS0S+AopqFSQTXwtHOZTIVPWoqWXDl9z41hQo6MYnR59029hPByk/EEgEHpt5UglLSCbfZaFCjje3s50SCb+BtbbaBxnG9KClOYhQoWAYRyTKkz1pCiRqBPoElut/axjr8PgUSgUy0tzO58YUKOhLCWDt4JXXI6DXkdiHBHmInLlsWfaFChm5FSttrNDGGhRvPhyW8sUO8KFFEkhURIQoUACIhkFx99IeFAA5oWh0mviYUKADJjg6R1UgeWtMWzbtyAPia/JoUKACqSeNXin5CNMtNzyp7CvvChQAWPWMebF0oTsuYhJ8Hf/AMYUKAAX2pliXpCXqVG/MqLAWuo/YEKFCip8HXp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10" descr="data:image/jpeg;base64,/9j/4AAQSkZJRgABAQAAAQABAAD/2wCEAAkGBxMTEhUTExMVFRUXGRgaGBgYGBogFxsdGBsYHRgYFxgfHighHholGxoXITEiJSkrLi4uGB8zODMtNygtLisBCgoKDg0OGxAQGy8lHyUtLS0tLSstLS8tLS0tLS0tLS0tLS0tLS0tLS0tLS0tLS0tLS0tLS0tLS0tLS0tLS0tLf/AABEIALUBFgMBIgACEQEDEQH/xAAcAAABBQEBAQAAAAAAAAAAAAAFAAECAwQGBwj/xABCEAABAgQEAwYEBAMGBQUAAAABAhEAAyExBAUSQSJRYQYTcYGRoTKx0fAjQsHhFFKSBxUzYnLxQ1OCssIWY3Ois//EABkBAAMBAQEAAAAAAAAAAAAAAAABAgMEBf/EACkRAAMAAgMAAgEDAwUAAAAAAAABAhEhAxIxE0FRImGBBDKRQnGxwfD/2gAMAwEAAhEDEQA/APQEoiwIjxzH9tcXNSpImFIIIZKQKEVqzvS46wKwecqQhkzpqR/KFEAnwBjf5UzmXGe9hES0R4f/AOp54AeZMUCCHUokeT3akXr7RTCPhY3sbeEHyD+M9oVMSLqSPEiK1ZhJF5qP6hHjiM5nEsw82f5wp2Y4lVuEPszwdx9D2L+9JH/NR6xajHyTaaj+oR4n/HTwCAVl61BJ9YtGMnJF1U2A/XwhO9h1PcZRCqpII6F4rxWNlSv8SYhFCWUoAsLsLmPBUzZ+oq4y/wAXEQ/mCOnpFOISVlyXVvxOfc1EDtJ7Dqe45X2nwk8kImhwT8XC7bh7xrxmc4aUCVzpYavxAm7WDmPn+Whblgqg2sOsXHDrKSacy5rXo8T8i/IKWe/YjNJKJH8QV/hMCFAEu9mF4Br/ALQcEFhAMwvchNB4uX9BHkc3O5plCQZ6+7pw6iU0Lim1axhlvyHSsNUmhYZ9EYHOcPOJTLnIURs7H3aCOmPm3+8dBCqFQYuCdrNyg1lvbzHIQQmcpVyAriNd3Lkh4Too950w4THip/tHx7UWly3/AA0uOlt4dPbvHhnnc9pe/OlhFAe1hMPpjxjE9tcTUjFLfoJYT7fSB8ztdi/iViJhHSYQPQNBj9wz+x7xph2jxLDdusWA6ZyiNP5iCPCoJe3rGP8A9Z4gP+JN2FDSjAEB22T6QtfkM/se9NCaPAMb23nzEFKpkxQNwo0p0tE8N2pnAoWJqtSW0uolm2Y0ZhaDC/Idv2PfGhNHh2N7Z4pSkKXPqh2bhvdykN7RnPaXE63E+aCS5ZamJe9DWEHY95aE0eK4bt9jJY097qAJJK0hR8HNg8ER/abinfu5LWZlcrvq9usNS2Psj1loTR43M7b4wLSVTVJcFnSkJrammvjGfAdsJ0tUwCYpVBq1qJFSCSHN9vAxXT9xdj2toTR5Av8AtWnjUCJfQ6be7N63jHhf7TMWJrrUFIJBIAAoLhPKJwPse1NDGPMZH9qitQMyWkJq4Q5V/lFS3Kscr247dTcUAgapcpg6EmpUC4UVcwQCGbzg/kXZHreZ9r8HInGTNnNMAcgJUW5AsL9P2hR865xmSp5SuYka9KQVurUrSGGty2pgKi994UL+RksuwzfEsA7fbxccqRxEzCw6Vc7fvAeXPUKMT6n5RvxGJJQ4FSGNd6bc452qyaLA2NUApCApRQzl2oTctawHkBBjABMylGAIBJL1+3gMrKJihqJAUwof1POCGQoWhWlXzrV/K7RpMJ4yJ6C2CwOlZUSSSG/V4vwjlNWeop0MTC2IdxVtt/8AeGwrArDMNRPi9Y3wRkqq63UlhUcwN9XSGK+JNXCklgBc3cHk0TUBrVRNUs+56EPbyilExhLfuwQa9BY6IMBkdE7hS7lzpelTWl6QMxOWTkzSAgsdzyP7RDEZyQopTp0hRqAGvTa/WC2ZdpVTEllOoJAsKUYG0ZU8jSBa8LOZtPMOOXr9vGSXilylaFlQpbxtBbLMVqOkkB9nZVA9A784IyZKVuEjUoc/io1CTUGtoiUmnkeH9HJTsUoLVWtnYOx8IeXiVGyXI+/KOi/h2WoTUS0ggVCUqWGNGJT0bwgXmstEshUvUa7gCvqeXKK14h9GZ5WHK2Kyamz2d/qIzInKQSncFukE8vnSlSypSTMmA/CCQW50vBPBYHv5ZKEqkMSxckk9X2hym/ROcegGVjCGdurb8veNGBnS1KInOAqoUHoeRuWiGa6KBLOlkL4WUVnpcgxqzXJgiSFp+NLFdTV/E0aGPCQWm5MkgaDs4rcEUY7ehjnMxlLQ4ILBnJuL3FWfnUHYmCfZvFrEosqgUzHajuKU+UFsYkLU0wggC5AHxFmcD7pCw1sbSZyyMIUgFSwnUA1S7H9IJ/3YAgOJhempIBQ4Idlgl/DpvssflUtCSpKww2N/AERny7OlyyQknSbpuDYlwebCE7DqkV41CJam+Lr5kXP6Q0jFpDJKQQq4N6cizgw2ZzUYhWpKEyy7skULnfntvGBeHWlSSX0mxLsOb8oSol+6N+IYKOlwKHSSDQtvSJYWVM0gpB0uAVMSlJJ523EacjzHDpnBU6X3iW0kGidmU27Ab8o7DP8AOcGcOrDYcBtQU7MHDVSA3CxNTYg0tDVoOuTijhwFkmZfnyrdnHOkasPMkIUXVraoobt+UEBi8ZJ71UDQADxLWjBJnVPNj7CFdPOgwjucH2qQAZcyWjESlJDy1k8JcMUkoPFxXH6CB2JOCKjoQuWD+XvFLFdklSUFPqbxzsnEoCSpKai/VhTyoIpwqJ0ziKwhFKmiTewF7RXbC2LCDhlYVQdEsqVch1FqOQ4WX5Ow8IEYuQoDUJeilQVPW5arxnxWYaQUSuFL33J3d9v2jLJxSgQXNOr/AD84zdUxj98SLEk7tEpZW7EEPzgvPXKSjvAznZq12rGLBrKiGNCfh94eUGAcsdD5wo6U5bQfhlXUKEKLTQdWdPjMZhlfEJav9QQfv7tA2ZJwSv8Agpf/ACax/wBgZ4qxGOw8olKiErDEgS1Ghb/T0ias0QEKmALUlBS40pD6i25NINFbM0zK5BqgT0noVf8AkI0S8GAzJmKb+ZaaegfYbQ+C7QhagkSQh1aXJfzYD9YxYjtNPExUvTLSxWkULugnmeQeDIYCGLwU0l5aFLDgsAaMz3ZxGabhpgK1KkrALFylTUpy8I2zMznmXL0LICk6izXsdugiEjL1rGpU1X6+oaGqYuqBGMXMCkqlytRAIvpZ/G8CUZktTp0AFJsS5oSCx5iOnnZfpU2pRAIZy452LiAOb5nMlLZCrHidKK207Wb5CFVtB1MEnBXKlafn0gjgsKwIM2WByU4e1Xt5dPUrk+UIxae9MxSVG4YEAjlaMmf5cnDLSFTAsqYkAFJCbajcXFrxm8/krCIYWR+PLSOBaiwewoah7unaO3kyAgMK8zufGPPcNmqTOQRqJCkl1Hl9fu8dLNzWYVcPwsnlckgi3IO8R1bLhoL4qQlYY+R3Ec7jJQSopOkkW+tYJ4PGqUo2YEg+I5c4hj8QEalUd0bDcdfCKlNPBTaxk5zHYBSiDLSdW7D3eOgycq7tCVjQpCq9aEX5l/aLsP3s9KzIZWju1K4gNIPxC4JL7RZm2VzZJmEhH4JStYCgSO9I0pa78wOkb8beTG0gbjMoStZUpTFSiqlzpZulGi7FstBQdVdIJO9dj5VjPNzNISFL4VjUQl+b7Vekc3NzdWoGrPZ+RevmYrkSRnLbDsnu5YBQGBNWvQkXa1II/wAZQE/BRztcUbwjjMzzKY4IWNKhRvJwRsQ4ilOPURu4FD+jCnm0R3wtFh/Psw7xKEguBU3clvRoCJXUfZN/v0iSpi16VLHQFvGn28Z5i+uzD784zrbGtI35fidJPIt9vEBiVupiTU0elSRXnFMo1AZuW94jNPEavavzjNpAXzACpCki4OoAbpFWvRiIZE1lUG/nu9fbyi7D4sistI1ISr8j0LAkkdNRJNG9I6TsfliVI73uJilD4TpQqWWo+pR4SC90qB9YaWUDAePJKAQ+kuXLsfasDps5gW5f91/1j0LtxNK5adUwJ02SCCtQP/MlJASkvZQfwF48wxKyVFksHtX9axrjLJwbcomp7wBblJ5PQioPg9+jw+cY/WujJD00/DtXxjLluI0qtU0CnU6RXUwBDuDvGdVDCfoFj0h0iKUmNmBl6i5qE9fraEBdjFBgnUSwAbkR1s37Rnw89iOkUzAdRArXm/8AvEpEsnl6gGKxrABfA5opJOoqatjvCjGqQtCimmx2UKgEVD1Y+VjWFC+NAGe0EgKXKXqI1ymoBUorzvaLsq0rlTUCuqUabui3uIpxkszMLLLnVLWRTkoP8wIj2bliXOT8QBodXUEchziiirB4hIU4YPoUL3Zy7nn4Q/aDEaMUoNchVAKiYgOSWe7xn/hhLWBw0Uoczwu9WpbnG/OZ/FIUATqSEqYD8imLluRgwMJ4NQMmWf5SpPyMFcGvhI6j79oBZXN/CmD+VaT60gjg5twDVn9IALMaeLyH0/SOTz3CutShUlqeTfpvHU49Vj4/fvAlaDMUQgFZADkEaU3Yq9CITDBV2dzXuUpBSOF/zMS5PTrGHtZPM2cZughKkpAq/wAIrbx9o04vDqTVkKPIKB9WMZJk8pDJQpyUkqsUjSQtKWUxBJaoq2266sH4BMKpWoaRcipFI7CTNSlCe8U3EGq1Q5EBpKCBsmoLNYpdi/mdopzFEyYkJBdi9+kPqwTR1cnFpJK0L1u1Bpbxp4vGXMla16VAsQk0IB/Nd39ukc1lsubKV8Jbxgl/FnW6gSNJBY7uDc7XhqXnYu2tGzDYkSyoAabC+p71LlvaB0/HqJBK+IhQJFy7O4HN282tSL8Nh501RKJL3uHA66iyXgtheyE9RdS0JJLFnJBbcJDAecVpE+nLTSSSTYBnPLb5xnlStQIej+sdX2m7Oow0pJMwKUotUgN10uVEN15Rn7K5nhkyu4XhUzJqpoUJpbVp4eAbixFKcTtSIp5eRpASQgsyUlT7fbwdyjJMSpSWw69G+kBJ8lroDHrGJzCWAFokajLGjSwBLH8vQO/laMq87lCUicsiSmZVAXetQG8GMHZIrq2B8y7HoXI0IQoKB1DjS5NHClqD3ezjptHDZ5k8uSqVpJXU62FKICiAHcgCr0sfLuZnaxHdgK0E6Q70STvwku0edZ3mil4qbOljTrR3Z3DFAQdL1qkchcxkrVPCDRq7O5XJmzAZ3faVJ1p7tcuoBAIJUDWtmEdFN7I5epyJ+Ml/6kylgf06THOdlCsLOpTpTLoHsHSPkI6ZE8GxBEaYBHO5lgcHJnLRLnzvgSApSdIqOJ2KioK5MG6x1OQTzIklKVcJSAladKQ7k6lbFVfivzejc3mWGHfKUshLgaXSXUAGcFmIcEQsRjUkBpcskEklZUt35ILIAHJoyuazlMMBWZlOInIE9KTOSp2dR1EORqAJdqftHKzZgRNKJidFTcA6QSdAVUCvMs0dpkmExDBaFzidgAEIDOzFTAjwSYO4vsJMxqUzJq5qVEAqCDLCARuCUgq2qYqarzI+i9OH7OYWTNnqkr06RqHe3CtNwgBxqIrqqG8YEZv2VxEuYUpT3qS+lUsghuouC2xjusT2NGAQqZ30wlYdL6CVF3NAoN61eOPxObTgXUASCSh3YFiATWrULWpEv5G8ytEUc+nAzSCRKmEAkEhCiAQWIJAu9PGNiMApAGop40gsC5S5+FdOFVKjkRzjflecTJcsSlJSQFEhVdTqU6j7mDGCwUufrmHXMIFSxBd1MVNUnx6QVdT6v8C2cmvDBJ1Jc0s29IrEnZvv0jo8XkkxelWGClhSQsA/ExF2IFIwq7M40fHJKAS5Jbw2No1nklrP/ILJgVNU50gBy/sA3tCjpJmVmUlImpABcu4qXpTU4o8KD5pDZkw00qlTUChKQoA0qC9eUYxNKFlTp+JwElyKk1i5GBYnj5h+Ko9LeMX4fAp6q8Psxt+kNmfMSlUwqClniKgA2niApXa/rDmYtctKAKpKi+zH6c4NYbJJhNJXr9D9I3YjstMWghSwhP5gA7jYEU3iXcjUsB4TLJksK1TpKdYAqsE8wQEaoSMGoqAlYgKmqp8JSn+ol/8A6wdwfZiSkALVNUPEAeTB/eD+U5RhkcSUaSDQmqqb6i59IzdFqTmZfZRaiO+nN0Ac/wBSvpGbOsJLkaZUsqKmdSi1thQCv7R6TisDL0J0nUtRA0g3fd+kD8RgcIjVKmYdPfFi+lJIdmU426bwLOdjbWNHmBL3MMmUTYEnwj1TH4WRL0iTpN9VqHaoHW0Zau+rnQAdN/KL7kOUedyspnrtKX4lJA9SwglJ7JTSHUtCT/LUn0AjslBJuAfGtrUiYUdh+kD5GJQc7hOxssVWpSzyoked1fKDWEy2VLDJQhJapA4v6jWNQLRLvRyBjJ8n7mq4n+B0pSzEP4/SKlygsLTqUkd4guksaCWWfkWYjcExiz7HTUSyZEvUaVdNOdCoElo81zXMp848cyaKvpDsSwFhTYc4SeRuMHV/2g5SuZNTMK5SU6Aka16dNSSakOa7f7cPk0tSZyCkauOhDVY1YnoIMZZ2XxE/iKKEjimq4iLOBVRZukGMTl2Dw0smUSqYx/EDsPAig5UL84VPWEKoeMhNXbMJSolPdnUSEGqzbYQExvavETEhAlI0gBu8QDsLAwNwUvWFFCag3IOn/qUHI8xFU/LsWAGlFmJCkDUhQF1BW46iEoSeW8k5rBXjMeoUV3fFsmWgMDcg6aRLC4Qlu74yOWlxR96W+UCJUhUxYB1auWlRVHb5fkk9SQkyhJlJDmZOAAtVRFTatWiqprxEbKpWEUgKXMJSVAJOpCk1DVJIANqtu8W4FSdR0sx5eQr7xlmZmkhIBsWUTMUdXJQBA07+t4zoxRTNcJcEivP0FouZaWxnW4WfNDBSzLRsoBSiR0S6Ui5vq28IFdqs0lpSESp5UTXVMSaua6FJDJYvwsBU1NoN4LBSMShfczJqZqAzKVQqKXCgguQgsRt8J5R5XnM6Z3hTMDKBq6WI8SwJ8Y54VdnnwpqkepZD2kTpShYLulKWDpqQDqXR1uXZmaOzlLmIcIWoDoUkP1Ds3WPEMkkKmhOlLsXVVjwuQQDTYnyjpsdipzJCkzhfhOrSXFyQDTSXbqIK5HOuouzH7S5hiAVCbiZSyCQUIYkNSukMk0qCQY5UuokvyYeF46AKlKliWdIBHwgs3NrdfSN2V9nk4lDIQEoBIC3IIs7bk+giZ/qm3jqyfXpHC4uSvYAtZhEcvwK1rHM02F+pp849Lndh0JS4nqLf5A59Dd4IZX2fkSgSE94sOAZlQCwPwjYet46XaLUMWS9npOHAnTFF07k6UD3JV5lnsBA7NM/k/iJknvSpKQHqkP8AyCvOvhAvP8VPVNH8VqSa6ZZKRJP/AMS2ANNlMq14xKxI0mYUhJdkkgalHkhqqpWlOZEc11SekFU1pIlNwy5iiuatQJaiWp0cu/k0KDOFyGfMaYpRkoUl0pQs69mMxQFSR+UUEKI+K37QlxN7NGKyaXJ0FKE6QoBRUSaEEUc1LsYvyVa9CdQCSxSeFgSg6SQ9wWcHcERGXLALhNeZv6msTIUSDqZnoG9yax2YH2C4xQA29IyqzAame4dmbcv84yhPOsTcDpABavEFVWv97xWgKq5FyzDble8MZoq1/D7MQXPJs8AYZokuhQWksobmvPbzPrGbvVKnTFLU6ilFWozrDAbWERBUd4qW4mppdKh6FLfNUDb+hpL7NoA8TzhwekVOYcLjGnZ0TPGW6oRmRVWJol8zCUU/Ru4Xg4VyLw0xZAcJKjyDfMxMAQlhqv5RT4iVzfkB4jKps8vOmaU1ZCK+pNI2ZblUqUpSUpBohyqp3+jxtIJvQe/r9InIS5ZI9SPW8J9/Ck+P0WMlpUghSlJDVKSyvJhHJzOxhfVInqG47xLE/wDUllDzAjszLIVpo9+n7mNUiTFTLIq19HH4DIlknvJrFKh/hp4n0pLibMdQv+UA9Y6DCSkyhpTqL1OpalKPipZvBDDoBXNck8Y//OXEpuGYOCWFx9IbgS5PyVYZa1PpYc61PLxgH2k7RKwxMsBK1FJcEggOzEitOm8b83E9Et5CApx8RUAR4I/MY8nzHELE8FRUVPxOS5e7xSlfZm6a8ZZMVrJUbkkmjX5AU9I6Tsr2V70GdMKkoFUhJZSmuXNk/OB2X4dI1TZkuZMlpBZKUqZSmoCbAA1LkWic/tGqfwrJYfkRwoGnlKIagH8xtDqseDU/ZLtBnc2SVS8LI7iUSHVpDrcGhVv6mOLxc5c2YpayVqUXJNy8dllOU98tQQqYWqoIQrUA9ySRKQn/ADFbfKDmWZVgVvLWg4kh+OSHQiv/ABMRwiYq3DLSwY1LxCaSF8dMAZFgh3IC016gggkdd6wdynLpk4qMqYtCapJcsH06gE+Sdmi2bgJEichGhTKSSoaiQOJFA5owF7mOulqTeidXgH/do5J48222KeLezF/diWHeaZpSSXUhIJIsHFgOpMZMLm6JWEMxIAYTFJQPzEFTUuXintXmE2XKmASlhDEd4lieKjgA0vcxxmClKXhtOo6lAl6hiTyu0Xdud/wO766RryftJMmyBh1kjSkEkfEriJd9qabQ2EzcySFSVFiapU+nzB3rzeB2RYT8dSUIUohkXcqZwWDUqAfAR3eXdlEJZc4IK76AAwf+Y/mPtCw3eV4RCqnk2YDEHFSCVydIJIZSQUnkQDceIvFGV5UiStZTLlcQZ0pAIG6bWPQCC5UbfflCeOiU2bN9SyWWADUFhyhRVqh4vqjJ0wOYfV0isKh9Uc75KZ2LhhEjCKXiGqHCoEqzkdOMYImXyiSXETB6iHIjdZwczxn9iDRXiQXln/Mx80qHzaLipoy5hMOh/wCUpV/SoE+zxk7rODdcc4z6ajCiGqExiV2ZT6LTLAYsE3m3nFKUk2rFiZFXYv1/SN57fZzX1/0jmYdqdf2+sIDrEigxWFVYhjEW7NIUP0saHKYYQlLaMttm+EkJXiaWi+ViCLk+IAPtSMq5hsBE5STuB5xtKo5rcfRfhcZxTvxCeMUCa/4UrnCnTFG5Lcifse0U4WUVKmjh+NP5f/bl2rSLFYRezHpX9frFUq+iJc/YMxmdBJIAKlbvT3NTHA55nQnTCsgUGgMkVBBq993FeVqx1XaTEqX+BLSVLfiAFRyoR7gxiyzsSDWadBeiBUf9QPyjNS5/UwrNPEv/AKCWRZwJUlCNKqC4L18CaOasDG7MUS5rEyKFJ/EUkAg00irK87eMXDAy5KdQSCQC5VUsxtT5RsUklCAoJJJTqfxFhuYynt9suU1pgbA9k8KePQov8SXPdqLvVO45AkweQQDoA0JQAaBkdADb06QOzDP5cgMCJi7MCBXd6+wjmsyzCdiaTDplj8oLP10jd2uXpFVyKVsVWpCGO7QhE9pRTNCQQCx+IqBZ92a8DcR3k1euatRL0D8I5MBT0bzjNg8Wlamq6Rubnc/Y3MbUqcsA5NA2/wCscfJyVnCOauR1osVPmKlrRrJTpJIJow5P1a1YKYXGzlylEykTEIFB3Y2FAkEkKPRh7xThsqInShNq7kyw+26j52+UdUzUAAAsAKDwHKN+Ljqdt/wbcfHX2zJlOFRLRqRKEtSxqUNLFzUgjbwEbL3pCSHuYYmOtTn0qqS1I5R1iOmGJeFqizIZyIUJS4UAAJRbd4c0Ae5+6wplYRjOGmso35FUvDET7fZiMpcWyxDkDpFZx6SlnwZJJixNorBh2iHypGi4afoy1F9m9/KK8RL1y1p5pUPURYRC07xHyZe0afDhaY0gd4hKgsoBALgAliHYPSI/wWviUkBQokniI6nZ/WKsqUyAB+UqT/Qop/SCPekxvNL6Oapa9Hko0gAKJO6lXPoKRfqbfz28ooTMare8ROIV0EDpL0Em/DRLXvGaevUXERK3u5h4yfL+DZcD+xgI0yFpGzHnFEMYlcjLrhWNEpCmJB3N+fnGpSh1JNhz/brA6bNagDk2H15Dr+tIfDoAqX1bkEjyA5RtNpnPXG0FcLh9JUXqoueVgGHkBGiapkniCTzNowAoZ9a/B6xUsAmg81VP0husEqW/BsFIlJmhaXp8SzdXl7QTxmO7ygQAOZAKv2gJjsfKkDVNWE8nIc+AeOczTtFNmnRhxoSoOFOCfMh9Dja8Z1yNl9Zn+4NZ3mCEEpCuMBQ0g/zCyuVWbxgLmmbTpxCUqSJRdwnVqIrUkseX73gV/Bmq5q3NH5A7l7kmNcgAuQSfDbyPrHJdtPKMb5H4iOHkoSwAcjdvl+0WYmYkIJNOtXh3JICXJ2b2i2b2cUpaETVkKXUIAokC5U296fKMo4nbyzOYqnoo7P5TNmCmlt11AA5DnfbnHb5bl8uSOEOrdRv5ch79YslMlISGAAZmiwPvHVMLOvTsninjWWZZB1T1qY8KUpFt3Jr6W5wQCxFIIctc36tE9IjoU4M6tvRPTDGKyDD6jFmZKGpClzNKgWsXYinpF2LxgUmqUgu5ULnpABmVNAhQLn61OULCOJn0aqJDMzixf1hQARSgxf8Awxa/lFeXr7xAIIJF2I++saFSVNev3ziJlT4a1br0zND0h7g9LxWS0Zcs42b8PInomTEdcVlcMVRkk34btpelwVDlTRTqiGoeMarif2YVzL6KMErimpFgsn+pKVfMqjZIkkBgSfFRf3jPhQBOV/mQkjxSVBXzTBAFMaqUjGqdelBUoXqIlLU8WJQ+zRUZLGlD7QqhMccjnX0SMOhRior2MJQjBpr06ppV4TSt4ZU7YVPL9TyiiXMegFa+DPc/dY0SMOSdIqTc7nqYcy2RXIkNKSBu5Nz92HSLpaSbAwRk4JKQNz92iSJhJZI1fL1jaYSMK5GzCJJ/lMSVKULpPpBLuVi+j1JhiVpugEdL+kW0mZpteALGZfJm/wCKgK2cuCOjj5QJxHZ1Sf8AAUCP5VUPkoU9R5x2yCiYLA/OBWbkSSAkqKiH0sbc3Ab1a94zfHnRTqa/uR5vjysL7uYhaXP5h8iKGovyEGMoy6ZNNAQkXUr75bfpWOnweFIBM9A1ru6aMfy7inSN6AAAEsALAUA8owriSFPBLecmfL8AiUOEOrdRFfLkPfxirCYQ94uaocSiw5gCgPNzG4qhPGky2bOphYG0+sIkwoeNkkjCqdejRIGGIhwIZJIUhiqEURBoAJKHWB+JmKUpWhuEBtROlyXJLdGbx6xZiMSwWWLJuQCSaB2ArvGbAYhEzVoUFMo6mNiKBxtQC8MQAz/HTU4dKnXIV3jcJSdQIUSXZ21eFfKFG/McSlBBWrSAVhyHHGdQDc2b0MKLTSDDB/YrPUhSkK3V51Jq3NzzZvfsVzP2+seN4OctM1LmpJpuHNQ2x6GPTsrxqVoAQaABz413MZ00ioy9I3vpHX75xlnLDkig8KQphe5++kM0YvmR0zwP7ZQpVKfflCTKdiSW2H6xIy26iJCwEaTjGjGsp4fpWUuen0hpiBR1M22xG7mIqWEDiLW2u/Ln4XiMpOsuQQl7bn/V06evKKD/AGHkTDMXLUhPClK0lVhxaCL1J4fsxsmqIYExnkorwkABZLDqC/8A3HpE5yXL3+UTGfsReib4xbdQ6N7RTKS338ouCjtSG3gEs6RZMl6gSxYbgW8xGCYKFvM7DxjSqcSNOosL1oPqfG0Rwc2XMSQghSagsfV94zrkTWEarif28GfBpAGp3J38aQTy7c7xjlSU6Uk30j5CLZCik9IcVozqHL2EMSToVzb/AHjVgVjQGbZ+fWM0uYDaIGUHoW8LekWI3O32ImmMcvXYKHmIsMpRuv0+sAFa1DvFlJYNxEbFqkHnAb+CVOmK0AhJZ9YrsaqAd3byCawanYRGgoLEEjh2UbsedvnGnLpfdS2UXLlRUzAkl3bYfSKTwSacPhglOkuoV+JjvZ9wLVgdmeHlJPASFbgHhH6iFisyJohwNz9PrGKEGSUOIhEknzgES8ISYQEOBAAgYQMJ4i8ADmImY36xViVMwBYlQ9Ln2EYc7CjKJQsoKQohqhXCXChy684ANGHVwg7qdXgFFx7H2iGESEhRArqV58RZ97EQsCJmn8XTrq+l26XraLsFL4lk2en9IBPq8MDg+1WYTCshQ0oCvhdiSzajStAw8IeOn7S9n1YjSUEBuYBFb/fjCgGebCQocS/EHmGPw8xRnFmjoOz2ZqSWQGBNVKchq1Pt+0CBhFPq0kByXJd2Lt1O8OhaikVapIJJbqAA/wAmrENpkp/aOgxuPmCb/iayOQIHUNYx0OX4szEkkAMphWtAPirzeOPmT3F2fYWO42rG3B5mpLtpchIDvWwrXz2AaOV1sfHyuaydWTGWfO0nSBqVy2HVR2+7w0mYpaQRQEAlQ3/0A/M+8aJcoMwFPd+Z3JhxfV7O+4XJOUVSkbrOo+w5hKdo1d0KM49PSM2gin34xdLR4x0t6yciW8Y2KSoOeEiiSNXV9totAPKK1OFhgCCKvyHTepHrATMs9UiaQT3aEmu61NUsBYU8G3jP5PqS/jS3YWxmYS5NVkubABzA/M+0kuWkqcm3CLufyvts59I5HOe0ZnTHlpAsHDlRbYHYeHvEDlilq1KYDcA1fmXHtE0sLNCrnU6hBHFZhNnoA1d3LNdCTVuRUfP1hYF5RSZZUCLG976tjDoRsR4OKeENOGgE1Yev09Y5nTZx1dU8tnV5RniFgJmAIUzA/lV584MKRHm4WGDuLG71/Qwa7P51NfugFLTs1x4E/wC3hFzTbwdPFzt/po6taSKiLZGKrUffhF2EwiZgPGQrly8eflGadLKFFCmccqx1Kmls0cpv9ISlTA1Inrbw9hAoTCmo9IsVjHFq7vFozCMyalPEb7Ur90gZiMSVmtthFClk1MKGS2WAxNJipKomIBFgL0hzFeqH1QASJh2iLxJ4AE/35QlKb794zYqbpQpQuEkjxaHQSBUvzJ9z7QAVzGK08mJfm5CQ3P8AMIbEuZa3uUq8qGkDZGXFM4qlrVLQNJMu4U5UavYv8yILTLHqG9aQAODQdfs/fhEsDjJkwK1F0IUpKOImgLMx+G1obCStKQ999+rDzMLGKSlC12KUliKHyIreHkQTw8hSqBJJ6AmFAGdmaTKQJZUkpoSTMJU25UVVNbgtWGilK/P/AL/Iss8fOLW7kuSGr+ggtgZXClauLVYbBuUKFHPy6Wia0dBk2X9+ojVoADmjksWZ4KYfAy0DWEvx6QCxNDpqWrWrWhQoxepTOrghNNsMNDpFur+0KFF8MpvZr/UU0kkJt4kLwoUZU23s2mVK0cf2mz+YlS0S+AopqFSQTXwtHOZTIVPWoqWXDl9z41hQo6MYnR59029hPByk/EEgEHpt5UglLSCbfZaFCjje3s50SCb+BtbbaBxnG9KClOYhQoWAYRyTKkz1pCiRqBPoElut/axjr8PgUSgUy0tzO58YUKOhLCWDt4JXXI6DXkdiHBHmInLlsWfaFChm5FSttrNDGGhRvPhyW8sUO8KFFEkhURIQoUACIhkFx99IeFAA5oWh0mviYUKADJjg6R1UgeWtMWzbtyAPia/JoUKACqSeNXin5CNMtNzyp7CvvChQAWPWMebF0oTsuYhJ8Hf/AMYUKAAX2pliXpCXqVG/MqLAWuo/YEKFCip8HXp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16" descr="data:image/jpeg;base64,/9j/4AAQSkZJRgABAQAAAQABAAD/2wCEAAkGBxMTEhUTExMWFhUXGBobGRcXGB8gHRoZHhodGh0fHR4dHiogHSAlGx4bITEiJyorLi4uHSAzODMtNygtLisBCgoKDg0OGxAQGy0iICUvLS0vLS8tLy0tLS0tLS0tLy0tLS0tLS0tLS0tLS0tLS0tLS0tLS0tLS0tLS0tLS0tLf/AABEIAMIBBAMBIgACEQEDEQH/xAAbAAABBQEBAAAAAAAAAAAAAAAFAAIDBAYBB//EAEMQAAECBAQDBQYFAwIFAwUAAAECEQADITEEEkFRBSJhBjJxgZETQqGxwfAUI1LR4WKS8TNyBxWCwtJDsuIWJFNzov/EABkBAAMBAQEAAAAAAAAAAAAAAAECAwQABf/EAC8RAAICAgIBAgQEBgMAAAAAAAABAhEDIRIxQVFhEyJxoQRCkfAjMoGx0eEUUvH/2gAMAwEAAhEDEQA/APLZ4WpTFQLsXTYOWYsKF6P841OH7Ky5q0JRPzhzm5VpUBltUMO8Bp8aH8N2HkonZ3KpYYhKm7zl3KWeyTUXJjUSpSUjKkBIGgDD0ERlJLSDGALwvZnDSwwlv1Ki/wA/lFj/AJNI/R//AEr94viAHGO0iZEwII1D2sbN8YlyZRtIdxrBSpUlS0SgSLVOvnGJm4taHzIDVFFW0ox8/KNR2xxyzKlexCiFkuRUCzA3qS7eBjKyFTBzTWCSzpVrVjy+FYZbVkMm2WU9jcRM9lMlqSZS7KCi4DPzDKKsD50jY8C7LJlS2mgrWTc0AGgAHrFJXbCScqUSFmtGWAKbABwA40g/IWqdh0TZaQkrSFBMxRsdDy0/xHW3RWKj4AXaLhchSEiWrIp1BQGa7Fu9satRxWMdhiqS61EmWaJJN+bSv6QYJYydMlTJiFpUjMRTMS4qLs59Wqaxfw8vMgKE1KQWpzcr6k2vTzjpScd9hlCNrwDpiFFRUl0oJUoJJGYoYM2lvjBHBYUZVGapV3SUpHdZ6gl3v8ILJ4UtYBypUNCCmofQ5nrDJvAFhIQSkKUClIL1poUggeZEZ/iZLJ44Sdt/cqLwcof+osVasvy0MU+KYZKJZImeqSOrO5q3hBabwRZZLoCiRQrToelbhvWJ1dnpoaiTu6gzEVg/FyeSsscqfRgkMUcr5U81Cbu1LnyjgkmYUzCtnqKabPoI16+yktSQ2TIlVCMwtdPdBPyNNoocQwgC1S2ajosAd2v7wt8oo5teCCi2mZ+Rw2dMnpCRmfMakAeZNxE/DeDzpalS1JykEklxVLgOCS4TamsbjszwBIGeYoLVYjS5q+rhtPWhi5xPAplgqUnlehlhmBNMwF2+LDWhbm/YKi0rZkJ8ueoZZhUo5DkFSWAt1vfcQFxnZ+cJhykEKSDmIIuXaz0JEbqZhJYqlL5rKdxUUbx/mBKpasigUgLAdypIBAyuQyjZw9NR1gfEaX7/AMDxg6bktEPA8+GSUpUsrJcgpBSB01BrtAbtBx+asmVMUw1YX2tBTgWJme0cUKUqdVxoNKto9q+UCu20uaqZmUkFIByqQC1XU9bF77ecGM+TpiNxktD+A8ZmSQAmY4LB2BFPX0jSyu0E9ndP9o+kYLB4Ja2TLl3Ghd2o7VJO7bbR6h2c4epMgCehBVX3RZ/ARTlxOgmCcdx2aqWpKigBQIexHgXaMAvEKM1WcZyCeYHyfrpHsq+GyTeVLP8A0j9oynHuwyZkwKkAIzXS7JCqAHoLu0dyUmNKBk08SUcoSaB3B+cX1cSR7MPmcUTWgDks1wSo770rQTN4BiUzlyxh1qXLDlKASwoX5X/UPUQxSeTn9NjpVoDiTVrotTuKKSOYDpbU0ifM4dPx+UB5k5QSSkeJP0h3DZpqonyGsI8erQLZvuynGjm9jOImJPdzqqlmcA6OEpA0paDvG5GGmh1J9nNTLmEoHvKJdNbWSaM7EC8eWISfaUXzMafEv5aNFvF8TUnKzu4BYuK6CGU2nXZ1mknKwnK0wjlGYFBopqsRcekKM9LnJIrf72hRT4r9A8T1qFChRnNJV4jjEykFSlNSlr+dI8o41i0rVnWSVO9C4JsHb5NG87cy1KkgJWlNag7ENbWPOp+BmF0lCX3Js1RW4vaHjRHI9l3h3EZglu5CCCE9Q7GrtfztBHhjzSHQkD3lEAqOwD06RQweFnqyoEtJCSsjOtCBzZQc1Ul2CXDmwZqxcwUxapmVM1MomgKEBVtEBVxfUekdNKqRJo1uHkSkrlzTKqlUqVLSCKqUsrNLPlC1E/0iNTjsOpSChBApltRmZgxDUaMv2f4NLRPC14idNnIQlQRMIZJmAsQkEspmsfeEa1KVPcN9nSJp8X60jVBPik2eS8RlKkrUmYOZ2yqYsLpuSagu3W5icYlZDXoxBLi9yE1owvBDtxjSqcqWXKU0AKUgg5Q/u52vrasAsKgkKKHP9TpbwYq32+rwLt7M8p3kDXB8fmyS3cg50pSBVWjuQAWe+vrG2nSlZU52SSRR3Ca76x5tw9BSpRCkZkEPqTYvQ8rh/MNu2rwuLIlsTmCmZlKDG9A16Rop37GiUgxM7PAl3IcuWUd3/e0VJuPTKxMvCnNmUkMRUDvUOvumunrARaFS0k5lvlfmmE0ZxQqNCNhAvAzyZWcnmTmY7G9DpWsJDEr/AH/kEsrej0LDY6UHQtaakFidwG018Yqnh8laQORWWrinM2Uq2ct8owKuLHJJUBzoIzNchNE0NBRtNNY1vDZntFkiakgOQ5BJDtXJ1pDuMW/qKpWqJ+LT14VMvIpQdQTViG0BarX63a0HJmPQJedZDEVe1R6tGE7dz1e1lpHNLSlwQKgksQbmjbg+rxBiuLlUiRLVUguQokApDMGZmuNr3hGq0KpU6LuO4iFGYMiAEEpA5XSTUM1Czmgq16xYw4zS2EtC3JzqRmAdgAUlMtQcgBxRmEZObNC5pyJyv7iCOa6SQ7AByRZh0j0JGMWmSlUqVnyf6iXDs1xlUQ4NSl7PSOlFeS8uqRjJ2FTKKlJCuXumoI5dzq+obUtoDfDsaJsl5qZbkC6SQd3FqmoIPRtYi49xZU+RkTlJUoEMpLqAclgXNGfMQDQU1it2NmJSmYnEJKRQjMlVLuxZzHOPGOmr9zK9KirxrELGXIoflylS+UaKQEFwdW06Ro+ynFTP9sC7pUkgHRJQA39yT6wAwiULxC0qVmSKZs4CO8KsoOS3u7u0EsXhVYYrMiZ3lB2yuG6qZjUijhvgKZ0JNO2ao2JoGBLmzAEn4CGInA5d1BwPJ9toxE/i0xachmLIUGUGqa1YgeOtm6iCMriOedhwTyyyrNcEqIyodIASANXs+rwPBVZE2aGdgUKUFsAsWUBWM72qwB/DkezAQgJLSUNmWFAZlXrkKg7UpGqjscnQzimeLTcPIUkqQVIJS4SWUMzsUuNMtc3wjuNwUtASZM0TL5gXBfRnAo3zj1DiPZvDTXJlpCjdQDP4s3qGMZbj/ZQIluhB5dUF3FN6v4mKqSZNxZiRTmCCOu/j5wxE1YUySHPXTrFmfJIWEpSsHQKDH7F4ScGFK5a2zM5ul6AVLsRDNIWghglOk5gxfQ9BCjuAJQlgpBcudWLAM7bAQon9A0ewQybMCQ6iABcksIdGa7ZzRkyZTmIdKw5AOYAggdNasSIm2VlLirAvHMLNXi5pzMhCkHQnKpnIq1FUr3c1aOYg4ihwuWlszpCgRzAkEirtpUCz9Ihwi5vMVhh3lO4YcoBtUAsKHzMWyk5lZQHKczkFywqalyDT7eEbdmST80c4GlctRBILqZSifGgHzbXwMXeH9m5Sp6WWvmNWZkhnUXZ+69XiPAFQA9oJZAqAo2agoCwbd9YnnTlTEzEIWEqWhSeUEUKWOm0dGDbu0dCLZo+xMoGVMxADfiJilpe/sxyywSa0S3pGhF/veMvw1E/KhCCQlIApQU/l6fCNJhJeUVJUbuS9h/Jikv5G/Vm1d/Q85xaxMxWJNVALUKGxCikN1ZMVMP7RPKEqUMyjzaGtqsDrqXjQfh5aFEmWQVpzFyXKj71TboKVMPCZbd33Wv7294zzn8zMbSbu0BZPDlqqta0pdyNDRquRtDcdwx5bAkgVNdi9QL+HjHoPZASSZwUgMUoSHc3zON68sZpc+WHHs2qKdNR5gH1h3OaUZ334+hylumzLYHg65qjlKW8a0NhXygtL4KUoKEheUvU3reLuHnSkHPLlJSXLkM7HT1r5Rdlz5lPylNXQ1Btps1YKzyT0iylDyDuz3/DtWIEwKm5UpBKQBUqL953pyl6vUVgVwh5c4pz17hqAXSD9BYbR6H2QxyhMWmocJBJBvVr63gD7EuVeySCQKsBUa+dOlIpOcuCdd2T5K2kwFxzDLmoCUqBUC7Es46kitW9NIEyeBzFZQtWQpNwQWFKClqWJjZTJi0kgywC7szWob6fzFZePIY5Rct53Hh08IzLLJasXXr9gX+DnJIVLlzJiJYOZ1HJVkuoJITsGN/KNTwdGIAHLLloNQUMob/q/n6EOAcSIwc9OUKJC2OmXJq/WBXDOLKQWXVJZyNDu2vX7e/PjGN7sfHlV02WeJcJWkqm4cAlX+rJsmb1H6V7H9zmz+JmoyKmpDpSDmSaLQR7qhc+IHoXA9DXhCJaZgOZCg7j3Xs5sx+6Rn+0fDpSpa1EiWpV11qRbM16a3Daw08aa3/tew84qSs8xwUznCyhKtQz08GZ6U842E2QVggFFQ3eS/wA/g0ZtOHUCqgcOM1KgddRav8PLKnqFDmOrgePTejQk4xbMzY/HYLI2Uh9ehsLX38hFeVjChTqKhQJrfwIZqDRtNLwVPEwAQWZXlaxzN4ekOn8HTNSFpVcAKVY5jXyDkivSrQ1pLZaKTWmU8PxtTscRMSjcl2ruz+kazA8akqCR7UFRpUM59KXpvGImYTIpgzO/MXFPEXdw0cJMsuQm9RtbTXyIF+kG0wqTR6KnFyyWC0k/7hCxOLQhOZShl38YwMpan5U3oQwoTS1MoIao6saGLU3GTVp9ncAPlNgElr5bAsPTpHdILzexoJ+LkJUFJVlWC4IDh3Z2NL0pGW7U8FFZkoH2yyVE5+9mBsGcG+oHSgiDKVGpANdaMHp611FYL8FUhMwmakFyMpJc1qQzMA9a1NIMJk1k5PZhMXg1S1qSFKXXvMQ58/nCj2NWAlmuX0NI5FuaLcWM4hxeXJUlKnclNhYEkP4U0jPcZ44maSoAhKOQB3BBUanTMWBu1Y52yE1SlS1NlQoEKBqnldi1wHDvUEGrQFw+HMlKipTBLEsXzOdCUu4FSG+MZZNPRKc3JtEysdLYoUhgpLBObQgpyuennWL2HlEhGVTJCWu5NUmrs9rwNx/CDN5wMpy5gArvfppvVnB1PSLEvhk1MtKFKBAFGcjy/cxNpPpkki9OVLSfzFAnYJ+uvmYIdn5uFBVMUknQU8zc+F9zGf8AYISAVrylzQV0epsP4g1wLiUkBloIAD2Sa5qguHNNXtS8FY6K46UlZqZPGZSlBCAonomg19K7RfmnkVvlp4qLD4tFbBYmUtJMtg9LAFySzi9wbxbnEcoNlTZQ8gtKj8EmNDSbhA0X8spEXbfAoEyW4JaUwDnQ+cZ0SZSrINg5zFi9dOn1jR/8Q5zLTViE3Db7EsfCMhwnHGaXYkBSASGAYnK+5IH0eNUseJNOSMUTT9l5CBMLADu3J30cwFmS0OXQGfdW/jBRazKUfZUYznJryy18ptqA8W8Jw+WtAWoEkhzU6qSDbxhv4FVx+weDTsG4jFHlUB3gSfEKIP0PnA/DzjOQkgupJVLUH/So5fHkIHlEmKmKE9KAcqEqnpIHRQA6k8oqesc4Z/rKYuPaiv8A0IhuajuKKVfbDfAZEyUpedDFTAZmuxtXqPWBA4VN/Ro/eTZ233jWY086PEf9kV0qDCo7g1/rMB/ipeiJKCMvjZ60ywUgLmSyxTlzBQBAD0uUjIT/AEgw2dPzALSeRYdNAG0ILe8kuD4dYbiA0xKlA5XW/V/t/KHdi0MoFXc9oq9tI5TSfJorKNrsMcOnEYSaxLnMPXKPvxgQnErFMym1Dnx8jBftBOAw6crHKpaiBSgz/sIbw7iCDLSUnlISzkPSYCQetGIh/jRf5SaxtbsKYLiITISpwQEjvuRQfp940tq3nHnfHuJqK1JUvMkspIBdLUbKGe2hb9z+LmlphCkjM5VmIa72ezRhMXLT7YS5SlKUSQ6lMjKpPgDUUfqqgpEfxC50CMWm14Ip/ES5BI/YO1/22iL8SqUxLVZhooEaXdrPvSK3E8IpCmIrSlw5uzCzH4xVmhQo7FxpZmbr59OhEQWNIoooOYfiqQ4Sgahzp6669bwXw+KKyEkAM1GowroOloxUuYQASzMLHS318oN9nsUSooJ5XcA/QxLJClaFao1bhwUoT7VTAlnF2BSSaMTbrctFPH8OmFQVQgKZtiXFGH6mu5rEyZYVrSnzesM4txL2ckoUQX5Uuaj41Yb2jPCdv3KRyJr5gDi8ZkUUhfMkmxcNUGvp6xSmcSmVBdiQ7XULMPVooDM7aO5ZtHIiObKKSMxNN2Z/Wuv2I2xihUkE5uJSkhSVXewsHGlw/wB9LWCxx1J0NqjWz7vAZUqgIsSaOIM/8rIw3tgoKAZwAWNWqoFgbHzFbQXBSOcUw/w/HEIB9tlerVP/AHBvCFFPhODlzJYVlmDSiFLFKXHy0jsTUaOUWGOMYVQJXKQVqXU2LqGpBNmpT6wHE9XszyJ2JIa7GxAZ1Zi2wBaojYTZoSkqVRIDndrBI6ksANy0ZnGrUsKUWK1EEhnFxbokAAdAIyLrY+eEU9eSviSlCATlYAANRrMxu16a9awNMzM7MMt+gJqWHdFHIfp4S8TmplABbklz0J9b1+e0Bk4hRILJUSSU5SykHrQOWe70fSL446JRReWlVBnHUlJLVanQbkgsBDkcrJStgQS7V3JBetT166uKGMCSoKd0lsoB5Q7ZgbWNofKmJ/8ATmkAixrVq3AYh/LzaK8RqDuG4guXldTZTv3VDR3uK9Y9AkY9U6VLWgBTHM4cjMBejUZRvHkKMLNWQFq7tUkpNaVSBlYClztrG27L4iasj2ZWSnKpUskgEE5auABSti/lCv5XaKY6vi/IV7X49UwfnMhacuVWVnd6bGjkjaAnAsTNYZlpAK+VKamYbMA7gA7j4NDe2GIMucpHtFKUVKOVXdSk1G1Gb4QM4D7JMwKUguXAAU3KqhUClO5pXx2h3kbVsEoxUqRsMFxZU7GLwiCAtCFGYSBrlDJ371f8wWkzsqcoNgAz0DEFqeFoA4Ps3LlTkzSrKbrUKlSS7p5WAe5fVIhdosYiWAlKykLNFS2dKQQ+uopvXeKRlFxbk+hpxdpIJY1YLf7lH1JMN4YMqZgsc718E/tGT49xky5hVLyqCQyFs7gh81f1EpJ/2gVuZOznFZy54lZSZa00yoPIQl6kCxYiupEWWSMo14A8bjvybudUgjp9Irhbeg/90PlpULpWafo08yI5K4VNWeVEz+1I+a4VLH/2J8Z+gP4itwnziLhc/InL/UTBw9lZ590+qf8AyMVV9n5qLoP9w/YxfniUabBxm3oZi1hUoFtCD1cn9zFHgOGlqaUtweYpILPVyku9QKjcZtqlPwC8uXKGu+f/AOERJ4KaWBBoQsuCKg0RvEZ5MDjSex4QyJ7RUmHD+3/DlE0qzJS9w5AIqNKiMVxaQCqdMQF5CFAZhZShkqpmaqQL1NiL+oDBJJzrSnOSCSlwCwYa3YD0jisBJDky0Hye+oBo/SMSm0/LNTin6I854Zw2X7P2s+WtcxK0oYKYKcE1cOSlSVWajbCOf/Tpn4lJEv2clwokqHJLLp1ZzmSoAVZw9I14misuTKQBs2bVy7g61rYxSUqcmepNQTLQyUBnAUt+7SmYV6w9u7SYskn2ZHj/AARWHS2ZMxJcZkqB2alw4DM13rWsfDOCzQmXOWtAQoBQCFAqSXcBQYgHpepFCCI1i6O4Jb4QxE5BGVqbHbaDPrRL4d2LvAW8Yin4YLSUKAYg9CPA6HwiLCFKsQJYSCgABRYkhZdqZq2HqY15wuGQl5nsnAq7edHjIsE09CfAkjzKZ2aUmb+U/s2Fy5BLvdqfGDKuzspclSUHLNoSVDQaBrg7u7sToI0vF8TIlcolJDgHNlSARoQSCCOrMYz2N4mnIpRUk5QSKC7f7f8AEXSyPTGjGu2ghwzAyU4dKJoStJGZQUoCqg9GqGdgfnFLiWKM0iQhMtOGDSkqD58iQFfqYJCqAUqkRHhMOFEISSpSUsQxcgCpZvlaLcngqioMhQuxalb1bWHg3Bu32VaUlot8DkyZUoJVMSpTklRUzmzsouBS2nW8dinisAUqyl32AdukKD35BVGpxHCErASpamBKizVLML7B/hsIqTOCSJbZ1qtuPoLDU6QuL8dlJlnKs5jbK4N9C2l7F2bWMbxDjM5XemZstnapIoSADk+m9Yhwg15EySi30mS9s+DNMSZK0gZXJezZgoE6OR96g1cMQEpQZyrUUkuAGdRANqsXcU2iabjiUqJfKCoOoECoY0tRki2m9YqyXUywlWUVLhnDU2cAPp1rFY2lSJWUp/Z+YrunMlISwUoAsQ7PZwXo+oir+EIUqXmZQNgQxe4sK6P06RoJmKUwoU6l9H2J7zlgItzDLmd9DOkgkUOWhId81XFBtU6Q3xH5DyAmFws5XeWQ11Kct0vfwu8aLAcRTISQgqBUQVEkhynmALHZ7XrFHiCMhGVgksEczUY0zHZrA+dmn4TgfbTMqUNQlTpqzsAmpoaF73sbruTpAtkeK4tMUt1KuS6vI1LmrAeNDtCWmWs5CAkkOV6hx0G1A+52aCnFezYkSlzEgABypJYnKGcuKsL3e9dIBYOXmAKElTXKEkgPd8oZJ2pvvDSxyjo41fBSllzJhBCGCiS5YkJYBi9SA7g9NrPbqaJuBM2SkKKVoCXFWK8hG4qobaRk+C8RBROS4TRmNSSFAsz5QNSakEbPGl4fhVTpGIkobOpKShywzpUFJctSoETbSaTSNWNcoN+UWOGS8PPwSVTZEoYgJXKWEBshQsywGJIfKAxrWsU8HLlyFZ5bghZoFEUYhiHqKm9oM8H7PlBWZinKpipgCVG6i5CtDzekMm8GCJpWVZgokhOVgl1EgBnoARQ7RdyjDG2halKSsK9mZ0yco50nKzijHSg6RtBOCQwSwoANztbT99jGOwXETJkzCkOpL0328gCfSCcr2ZZSlGZlSVZiQxoWISCwchR35opggpRTv7E8smnVB8cRSD3hXNc6Cm39JPnD5iwslJYtsQSx1bbTyMZ3EKlKMlORAZLFgNUPt1iDElICVIUxaoJdJo4cWAcGoa8angVdkPiP0K/G5SkKyqAyvp8CK6/vtHZGHSKpev39/wCYix/EvaypZI0YvsQ/8+ZhnDp10Hy8Pt/jHmuo5XGX9GbE7haLWJCsisnfyqy2u3KfWMVhe0eISsLWVKyEpmSiAKe8KCigQ4/zG6+Y8Pv/ABGT7W8Ly/8A3MsUb8wDVI95hqnXp4GEuUZU39CseLW1r+x3GzpiGVLmrVKmB0LCiHH6SxuLQNUZypwme1NJZTVZJDqCi3i1vDaK+B40JKVIE1GQnMEkoIBZiRmdn6Rybx4KWhftE5ZZckEAJcM5ysN4Vxb2pMh/xp8mr9TQYJZlMiY0t1flzDVifdXSqFHQu29OUrgTJmlTS050FlhhRQ2OojCntBnmJdakl8vIVUNtX3SaFq+cSzlJwqkrlzFrMucqWsZSeZLtQaHKWvp4RXjNbRZRilxci4jCql42anKAlRUsnQJooNZqFi9mLQP4lKUJs1SELVLopRKeU5r5VWLGnTWjGNLMwU2dN9szIUnMGL0MtGmrEHXUeRfh86YrCsslSRlTcED/AFWbwUEeUGUYtcl6C/EnezFcM4p7NORQMyQT3X5pZ1KDp1TY/GLuK4cmahSUzJapaxRYWlJbqlRcEahoh4nwYhXtJLf1I08RWo6em0UESsXYYcgf/sT9BEqjPb/XyLkxRk76YZk8NIUMs1GZwxSou/8ATlcjo3WNZgJZQl53eYuUihOhYMHNHLDwjIdnZWIROedLCE5SM2dyCWY1DMz1/mNVxrE5UKRJmImcnIaM5FMxFwCXeNX4fHiUXJv+zolwcXSJFYhD3A8WhR5njTO9or2s1OcGrIJFv9w8PKFEJY+TbitGlUlt/YZj5hUoEOAAQS1WN2qwoL1paB0mY3uBSSzhBBIAcal3YCgFtWtzieOWVrShNm5g3dprb1GkDzJOVJQZiAt6lXKX2y90VJdhrAjHRhSCS8axcrqSySGDjwqEm4Dueu8M/HGXQpLVU2odWbvGjPtvA7FLKFZ6TEgAGvdU76EkeLQpPGFJzAuoEmqVEFza+n0A1inAaglLxssJJzggmuYEFyCzt8+j00in8QByZSGUQCsg7kAsQwYEF6ONBEQyzKFKQScoLg1tRQIA6FiWaJcJgES1sQg5rHMWSNwCGJdg9xvAaSOPYxgpKZfshLEwszKQCV0AqTdROjW9Iw3DEHDcRmycMlShlBmJJZMtBAPeJ5WNgdKavEPD+12JkgJQpC1JcpLErSgAkUsTlCj71tYd2F43+ZiUzFZZ09QWlaj31VIDmhNQQPGlI2KcZNVo5INdvOKLk4TIiQFCYWXPKgQhJplKXrWlWGlzB/srMQvCyEYdI5kpIKSzEjMsmlSS5L6wF7ZKSjh6sy3mzCUCUmqsyi+ct3UipegpSpaMXwf8YlJ9mnEy3AVyhklyzgEODfmFNzZ2nkUZW/8AwNBftYkSscpEtKDOU2dCQCStR6e9lY7mkHOx8memYTNkqlhmcm59aRW7EdnlSz+KWousPlVzFRvnUVBwp3sTu9TGzVMA94Xe/U9egjBli5u0i2J8UdB+BP8A5bxU4jLdPhT6fQQ6diP0qBJLsCDp+3yiFImlgoOH5gW9bbgQv5OD/wBD/m5FRC2L/qHxv9fhHULSLFSXpykNrpb4QUTh0UZHhTWv0jplpF0gV2+97x0OUVSkjpU9tApc1RL5jdrClGFh4escJds7qY+8Sw6sEtrrBMzU7DTT71cQhigNPpo/zHz3i1ZH+b7CfL6FArNeXxvb7+UNEpYqEqcWoaj1+6bwRGI6H7t8K+USImgtUeh+/wDAiU8d7k3+g6l6IZ+JTRzlO2v3/G8SJWlYpUG+z+B0P3rEU+QFMo6UNW+x9DC/D5QclCd/2Pn8YD/ifRfqD+UpI7N4QWw8uvT42+/WLUvhslKVBMpIzZXAFCytd6VY7eMU1YteqvEUofT79Ynly5pZlfE/Qfb9IVZI+4XF+x3DcIkoOZKACxBpurM9dXfoIkTgAFJWVKKgC7sApRL5iAGzO9hqYj/CTKOv4mvyYxz8EaOvVq/XmjviL0+4eL/aL7DX6X9Pv55nCIGGlzJicpMyaQA5ZIS9g7UOU03gx/y4aqF9hQdbxTxHDAhtUpKil/dKi5JfvVHRg2zhoZYxjKlsEottWc4YlayozUKSCxDAgDwG1ovZZO43uT8obg8U3Kr60+FvvpEmKwruRf7tW/348knHlFJnPumMSZI062MUsOpKJYQlBBS+VQAyqvcEg11GhdrPHCN/pX40MVOKzQmSs0qG01pZqEP8Iisrukl+g/H3AQle0/MClc5J5JZap/qykEWZtIUHeGS2lIHR7tfmrTrCijztOkDijzrivDZhmqDgAAaqylyauzUDagsWilOw+UEoIZICQoA1Ov6qHx2tG54xwhE9PPcCittQPB/C8ZrE9mpx5cyMgDJbM4Nwa06X1pHY88WtswqSM4vChKQcxAJNWIegrSjAnzeOIlgUBALEuCRYEsKVcAEVuR1EFZ/AMSAFeyKkZmJFTmNEjKDmNACctnPjFXC8MngKflfKO8KuRbqA2uojSmmVWxqeH5xmQlROorQtvrXShZ94llYOY+VLVAOgetQR400r5xoJXZFIYmasHUJYAUqARXYfSLEjhKJRYVCd7FTggkEkON6GFm+Ks5RbJ+zeIXJlOl0kgZgs2YlyAokAqJq16Xi1MxYvyAixA6dLeUV8V/pkP+keeYH5AwOcjrEHIaUuGkVsYl1TzmALBaSkNUVNgL1EGuG8RUmWllkkhOYhzUB9TAYB5rbpI/8Ab18YK8Gk0S6aZQxOlNtY7JOo7BLI0GcHxUqcFJILurKNvGDGGmpXmIBGVrtq+2zfGAwmPTrejW8fGCXCV1Wn+jfZafpGZS5OqBDNJySLmGVVHi193TtuYMEvXo/yPyeARWwJful7nRlQdFW2f6kfIiNf4V6aL5URT5jU1elN6/N4rsVFteun3/jaJMSLGn2GjmHWyvE77xTj8OLrsW7eySXhxQly/U3voOjdYeJSQO6KGtDa/wCxiRrjzF/u/wA4WoLOFDY+Iudn+EY3OT7ZZRSI1YYVGUatTQlyL7/SIpuHGhvWrfvt4a1iwzB27tDQW/wxjp1DtqKj6dfnBjklHpnOKZSTMIceoOvgf39YsyFuPv7/AJHWIMUt1Br61fx+FIUglz/k9bfbxti1XMg1uiHHym59DRV28aQ3BTmOU11FD9fT/MEV1G+/38fWBE+RlOU+KaE02+9Iz5ocZcl0ykHaoMAjp1qKHe33Qx1zrXcVqN6D79Iq4LEEiruL6P8Af3eLJI3tUFzbb7+kRcfQdMcH8dr1G1/v1jhT6aOPgXP36RGqanUgPvoejmG/iUbp6tltv0gUzrRQxWGy2t6t0vY/ekS4TFEcqhTrp/F/D1EWF4pBoST5XHWkDZiQ/LbQtboX+/NiXUnF8kBq9MIYrCuHF/n56Hr/AJjLdoiTklarVvtysQ13UPSNBgscO6TTxFPTTr/iBHEEe1x4QGaWgP5JzXH+5AfpFuMZ/PHv0ETa0y2R9l6dIUOWmrEAtuS46RyM1DsDpxXMczZUh3zC/wCnpSsUMfxpJSFJylPKW1qC+ruCUigPxECV44K7xJIdJFD3nNad19HLZfF6C5mxAUAWBoRqoipdnA9W6UjhR5yRpcFjsywlTBLJdR0WrelmpEBwCTiJc0Fn7yNCSzEe69nr7usCcNikgIBJCmfMSBXuknNUqAvrSJJOPOYlhlCq94BS2q1KNs23nVa6KKTSo2Bwas2WmY6Agm7lm+6RXTwpaqlg5u2528N4HSuKHMgJJSxC8oDC7OqlTdhuHjSYLEhaUH5kigFCx0NIXLkbWi+KSboFcS4MoJTz3XtslT69RA4cK5uZR6Zd41s6SiY2bNyFfcIY5hLd+U2yfExEMFKGVkrr16PokRnlJvpiZMU5S0ZVeECMTKA1cP8A9JP0i8pISyQGA+/lDuMykJxWH5OXMkFLmuYqTv13g6mQhgr2SHcVIB1G7x01078HSwSlQATKFR9/fSCfBABMbUoWG/6SfA1EEUoDlkS2b9Kf/GOKmrKSEnmD8o1Y6tp9IEYu7Oj+Had2caqgXq1z5aeEFMEoqlp3YDzyt8xAqVKKghSEzUqrmK0pCSA3dAOrltd4v4aaUIU6VHK7kJKgBmJqRTU0vGnAnCWy89rRbWlxrcHTW9/GKs2URQt/Hz8qw4YpJYV5gwLAjca7RbcuDa9vJ/ofAQ7lLk3DaFpVspS5igQ1TYA7lqU28oB8H49PmYufh5klISjOpBAcjKvWpcFJSXp+2lmKUlygPM5gillGxLDQnN5dIvyVhE0FKEJCqzFBLEgJOXMyXvqWhnGL7VHW10DDiNk1s1LioHo8QnFKLAGgsdWIpb518Im/DJ9G208tmh6MOkXH2L+lw8MsMV4A5tlFFSw13If4UH3SLslASHcUoQCbfdYe7Us22m/7xz26dVAef3q3lAyRlLTaR0WkOFD0vY2/g1irjUBQZwCKiv3/AIaHTcRLILqDeremx+EUZeGUQwsLEfsa0+REJJtR4fzBSt30MTKVQ5b0IYno43h4wi9qixa+lXO8EMMlQSyr+vlQeXgRExtY7V9Kv6ekTWKCXzOhuUvCBYwajux0pe9P41h4wK6Vr43HkPP1i+tTFiPLf4/d4hXiXsH6jXpsTrr5RSOHG9qxXOSIE8OP6m2qaffyO0NmYFIPMpKUkHMpY5ab3ib8Qen3+/wMNOJNbaCu53HQXG0OsGP0BzkV50lKB+ZNUqXLIytlKQbcqgnMQaFiTY+JB9nZoM6bPJWElxyJSpbLU4ZKrsEptWLvavEBOHLAOpYQkhqOL76ekLspLPsFDkCVqKgrLzJKeTvPblNOsdJKO0qCrZY9upTukqagVlSHToWNvCFBlaa3CehY+ji0ciCp9y/f6jM8iySwnLlVlYc7c515gdnZ6jQOGMRyES5RJKAnulKll1lVyDUVd7aCxilMxOU5UAlROYpbfYpDs5PxrWJlBJTlRMSFEOXezbt1s1/WK0Yy1i13IT3lVUUuGs5ALDlcPsBtDphSWU75AwBI5nDkgE1Y9XDGBqcPNlqPs1hVASQ6t2HUm7OdekQ4rHzwywnIDTMUsM1ntyu+pa1mg8fQNBXFYoIZ1d6oFXAuXBTR9+kaHsjjQtaBlypKsrgJdZDkvUEsKuzJEYJ1zwyQorHeJyhwKgk6G2tgdI0vApye5MBXcgAAA2HMXzNQUAu1RAlFLs7o9VThE9S7a3JH7Q9OFTSj0BFTdyPlFDhvEULlo91TAlAuAKDlZzQeUWpkwtcVTQj3h0ax9YeKi98S9v1Mx24QlK8OsABpgUfBM1Cq+AjXAJGw7/wIjGf8QUPJe/fYs2idPERpJc0KSlVGUkqd6Mag9Xh0lZz6L00ZgQC3e+LN6xTxuOUJKBMShwSEhACcylUADEn4C1Yr47GolJK1uKA3cv53Ufo+kQcMlTFK9tNos1Qgv+Wgl6brJ1Y/SC+XgGi9wwTVS1zSqWWD5SuqQzBkgFn3N4eMKpQP5sxKV0UjMQn0fd38Y7h0oC3yAK2ADubejGtIuJ969wXfSh33BjPKUuSjLodJVaKEvhoYVHLl08o4rHEFuXV7moo1/toIzLt4/uPv4QL4hRbvqCzb0MdlXw43DQYfM9kUxRnEIUpSR7RJOR0uARR9AQz2iHHYkpnqUZqyh2lgmiarcj9RKQA5Jud4s4WblmBnLjUag+EQ8QSlapagF+zSSFLADOR7oOpIyv1O5g4nyxtyfr9kLLUtfvYNxPFZiiQgrD2U9bNofGLPDMNOyupJqbEl9tfXygtgOHgEqUguapD90W3v16xcCOV8rlN3N2v6ivnGdyXuVpgoYJbl0hj8KeWlY7+FWWqkEH1+Oo+MFSAFPyB/pbbT6QgaZcwpZh6a+UJ8odgefKKSxJZWwo9tR0b0iTh83KrKX8/MD9jF7Fys6NXvZvEbfyIEM4fKXF633F9b+kNfCSkgdqmHVHy+2/g3McXQE5SQbhze38ekQ4OZmS5+6UPmKeMSTkuLaC4r0Nj4W2jZKCyJMkm4uimVOWegu+vjc06v5R1CCq7geFh11PgaRwpLKSerP18SPlE+EmhnB8QGNN6As0dkk4xtHRVvY9OGSKV1YsfMeHSHGUL5SdwwuP2h7ac39Jt+0Rz5hSlS8qiUJJIBuAHYVPl6Ri5SfktSM72hQ86XKSZCSAZoTOJ/MdxQgmoL2fR7xc4JJJw6XYEZgQC91FXI7Ucs/SA2L7LTMVJmYteVQUHSxcZS9E3oPGNTwueFypZTlQyQGZrcpDPRiG9I0SnKEULSZBnb3m6AZvU7wovljXMB0YfV4UFZ16CfD9zwTFoUhRmSWZIKVAKBIbowPizih0iqrHKzBSZnMQxYEBw7Bm03u59G/glJSakAEZilsraEF610al4Z+HZQzpdw9SCVJJABFW6UJ12eLpEEi4OIzFAk5EsyQ6CST+qxqMvhSCUiYCsOvIoJJz5yrVtaB3cemsBkyXOVWdi+Uk1BqKg9Rl6OKxyZggmzEkgpao+ddPOA0ANSSlCgJU1QBYkpy8wZxmao+vq0s2aCoqllWYsAEkk6jM2mzuBSwvAj2EwOgC6WcUBJahoHqwbcavBfgWHBWQtKs6SFahrH9TEeUI4oFBvhhUEAgnMXLsxYliL0pTrF/DrKS4uC48fOIwK3Jp96Q5Iqb3+ghHPwjQo0TYvFTZ5CfyUDKtjMSct3LNV7eog12Wxvs8HLM1cshClJQpHvhIIoHqynS9LdK59HB/xZMtCMwQMxJGpFLn6RW4Bw1aZ6cKpkglWUtUMCoi9R8oE1cB0bHAyPxMz285sob2aGfU1+Hn4AQVMqhNTzF6Ea0c7AaRJh5eRkhQZKEgPsmm94fLU+YZtTYDVjsd4hHJKL0M4plLKO6dbaP5P5uYkw6wSQSC9HcW01begERrokV/SdA9twSfKkSBRKhXQ2UTtoAI36kiHTLINAWrynz7vyihxNFBUC4+o16xeCSQ3+4ettYixYdNNgr6bwuaNwYYOpAha6BWY6O2xobDYmDeUKQGBtQAUB0bZoDAUKSoAOR5Gu/WCfCp+aWHJJF2/gbxhhtNf1LvuyY1AVlV1c6Gh13+UdyMruprudR5aj5QkAcyWURfUUPiRq8cKXT3XI3apF9dfrChFloU8qWt8x99IXtbKzDq2g110PyhwDMoJSxpQ72Nvt4VQSCUgGtvI6jx9Y44bY3Ux6a+mw+BgXj5GRbsrKrYmlfEWPwME3cZc9RZm8jDJ8sTEEVe9tRcWbcQ8driB62DMKrIvukA9dNR9R/EFRWtH+H2aecBWcNzFQ1r5H76wR4fPBSzEN8nqPI19Yr+HyU+LEyR8nZ0pjQeFKtt3elzDEKUC4d9RXl3Nmfp5xcUNPH1b67mK8+QAxoz0DMB4j3q/esaptLskvYklTAQzqIPd09KDxESM/unMOtCPXX5xSJqDY159/AafxD0zlOHryuGJfS9aAj4xlng8xKrJ6ka+Eyy6khcsK7wlzVoBOpUlFPGLcjDiWlMsMlI7pv1ubnqb1hgxCHFDUOQfLfX70jqJqGYAMQSN/gPOJuM+nY6aOzFJJ5lIf76woarHNetLgXjkFY5egrkjwKeoFBDJSyqEE1JDHpdv2MU1FvyxU2odTSh8dLR6jxf8A4cSlpHsUzCzsoFAZyXzDKMxJagAAbrGZ4x2SVISFz0qyqp7QCgJBy25XzBN75rUjUskX0Q4NGcSCogS0qICUkAuTUuB9Q1drwXw6MWOVMo8wNVoADgC5CQCSLP0jQdneEBalzUJHeSlABcqeWlXkwLGtCoiNfJ7NKUHWvK5slObpoYZpVbBxs87weBmcgWaqcOxSoUI5X5VUs+lmaD+HQzAElmDliTSjm5MaVfZgf/kNNMgdvB/nDpHZtIU6l5290CrdS7D6wOIUqM+kOpnqWGnyjQcM7POCZqlCpYJY9P0loOcOShAIQlKddaBtS3nfeLMsnIS4bmNupO8ZJuS0XikwfKwHs0A4dc2SSlOYoZlUFSFggnq0LB8HRKme0ZcyaonNMmqBUQxLDRIetALRemFkAZ9BSnSOzCHTzE10f9J2hOcqqx6R1jmskcp16jpCCiMzkCr2/pHWIpsxAUCXZiHL3JDX8DECySosnKRs3MnoCL+kPjxOT9hZSSGkVarAuXZulU1G946kuS9QKXzBzrWv2Y4kBuVgP1VTV7HQnxiwJRyE9CwIcjzprvGqclCJKKtkxYPtQ1v+nXo/WGKQ7ginMmvw+zEhDm7uCPO4+sNOrf0nSlfQUDw0HyghZaYFAIVRIDjfbwHWLfC1kLUksHr6v9XiDHJAWeY0U7PofDoYjCglaVAKeoqD4i/h8Y8+L4S2aHtBqZRQOY6g2oPTdvWEkBzVRBbe/l0aBJxCszc1Q9x566uIYlanII61Oh8twYNw9zthXlAIUKVZzp5mm3lDTORyjlBcV8q+V/WBaEEpKXAaln8NRo0NVmKXeo23FCK+Ygco+h1MLfjEverCldT4aNEX4wczbnTUW11pA2apIZWd96h2Ph5HyjrJzOAog0NFGun7ekFTrpI6iTFLc+0TQG4bTX0NfWIkTMqgQu53F/5FPSHy5BzFpRINuUBjqK+vrEicNMKcuSjUdQtpZ7ftAqTdpHWkEpRBAIHKRT1qPEaeMOBu7dX+ZPUNSKmHzoBzN5HXTSxG0NVjAzhD3o/qPI2/l42vJFxqeiPF3ouezJLFgWoq5b+KfCIDhmFwCARtXd3r/MclT0r2e4q9PDXbziwgVcADanwPzHnEccZ9xeh5OPkokUcFwEMNfKngI4qXuAWTtfqNj+8ECpnr5i2z+McANvg/wPTURpSn5ok68A5amoS3+0lj17sKCJQTUBR6inw3hQ4A6MMhyMiW8BHOIcNkqlKSqTLUkgOkoSQai4IhQohFK0M2V+A8LkS5bS5MpAz+4hI+Qgl+GRTkT/aNo7Ci0umKuxkzDIY8iat7ohn4OXb2aGe2Ub+EKFHR6OYybhJb/wCmj+0Q+Zg5ZJ/LRb9I/aFCgS6OQ9WFQ3cTp7ohLwyHHInXQQoUTilYzZDKwUvMfy0f2jfwhLwcvKPy0Ub3R+0KFFhDk7CSwCyEi1kjrEknBSyKy0a+6P2hQolNbHXQ5OGQAlkJFvdGxh34WWw5E2/SNoUKHj0LLsqzcJLIqhJpqkQpmClU/LRce6N/CFCiLSsdM5+Cl0/LR/aNj0hfgpT/AOmix90ftChQKR1kE3BS3H5aK/0j9okRw2TX8mX/AGJ2HSFCguKoNlqRgZQFJaBX9I28IenCobuJ190WjkKLRRNnFYWXTkTp7o3EPThZf6E6+6IUKGAMOEl/oRb9I6xRw/DpJFZUs29wftChRLIhok0jAyhaWgXskdekWPwyMp5E6e6N45Cg4+jpDjhkZ+4mjNQa3iM4VDJ5E/2jZ47CigDs3CofuJ/tEKFCjgH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2627784" y="4515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sp>
        <p:nvSpPr>
          <p:cNvPr id="10" name="Правоъгълник 9"/>
          <p:cNvSpPr/>
          <p:nvPr/>
        </p:nvSpPr>
        <p:spPr>
          <a:xfrm>
            <a:off x="1187624" y="3867894"/>
            <a:ext cx="7056785" cy="523220"/>
          </a:xfrm>
          <a:prstGeom prst="rect">
            <a:avLst/>
          </a:prstGeom>
          <a:effectLst>
            <a:reflection blurRad="6350" stA="91000" endPos="35000" dir="5400000" sy="-100000" algn="bl" rotWithShape="0"/>
          </a:effectLst>
          <a:scene3d>
            <a:camera prst="orthographicFront"/>
            <a:lightRig rig="morning" dir="t"/>
          </a:scene3d>
          <a:sp3d extrusionH="76200">
            <a:bevelT w="139700" prst="cross"/>
            <a:extrusionClr>
              <a:schemeClr val="accent3">
                <a:lumMod val="40000"/>
                <a:lumOff val="60000"/>
              </a:schemeClr>
            </a:extrusion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БЛАГОДАРИМ ЗА ВНИМАНИЕТО</a:t>
            </a:r>
            <a:endParaRPr lang="bg-BG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39502"/>
            <a:ext cx="6696744" cy="2962107"/>
          </a:xfrm>
          <a:prstGeom prst="rect">
            <a:avLst/>
          </a:prstGeom>
        </p:spPr>
      </p:pic>
      <p:sp>
        <p:nvSpPr>
          <p:cNvPr id="13" name="Заглавие 12"/>
          <p:cNvSpPr>
            <a:spLocks noGrp="1"/>
          </p:cNvSpPr>
          <p:nvPr>
            <p:ph type="title"/>
          </p:nvPr>
        </p:nvSpPr>
        <p:spPr>
          <a:xfrm>
            <a:off x="866216" y="267495"/>
            <a:ext cx="6571060" cy="504055"/>
          </a:xfrm>
        </p:spPr>
        <p:txBody>
          <a:bodyPr/>
          <a:lstStyle/>
          <a:p>
            <a:endParaRPr lang="bg-BG" strike="sngStrike" spc="-300" dirty="0"/>
          </a:p>
        </p:txBody>
      </p:sp>
    </p:spTree>
    <p:extLst>
      <p:ext uri="{BB962C8B-B14F-4D97-AF65-F5344CB8AC3E}">
        <p14:creationId xmlns:p14="http://schemas.microsoft.com/office/powerpoint/2010/main" val="31582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94DFB-E970-4CB9-9862-6255E3B40BC2}" type="slidenum">
              <a:rPr lang="bg-BG" altLang="en-US"/>
              <a:pPr>
                <a:defRPr/>
              </a:pPr>
              <a:t>4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  НА 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ПРИХОДИ, ТРАНСФЕРИ, ФИНАНСИРАНИЯ  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БЮДЖЕТА</a:t>
            </a:r>
            <a:endParaRPr lang="bg-BG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1" y="4774274"/>
            <a:ext cx="2848581" cy="369226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/>
          </a:p>
        </p:txBody>
      </p:sp>
      <p:sp>
        <p:nvSpPr>
          <p:cNvPr id="19" name="Закръглен правоъгълник 18"/>
          <p:cNvSpPr/>
          <p:nvPr/>
        </p:nvSpPr>
        <p:spPr>
          <a:xfrm>
            <a:off x="6480104" y="1069402"/>
            <a:ext cx="2484386" cy="9982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Изравнителна субсидия и зимно поддържане    </a:t>
            </a:r>
            <a:r>
              <a:rPr lang="bg-BG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  <a:r>
              <a:rPr lang="bg-BG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177 300</a:t>
            </a:r>
            <a:r>
              <a:rPr lang="en-US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Закръглен правоъгълник 19"/>
          <p:cNvSpPr/>
          <p:nvPr/>
        </p:nvSpPr>
        <p:spPr>
          <a:xfrm>
            <a:off x="3026507" y="1976630"/>
            <a:ext cx="3163586" cy="1934992"/>
          </a:xfrm>
          <a:prstGeom prst="roundRect">
            <a:avLst/>
          </a:prstGeom>
          <a:solidFill>
            <a:srgbClr val="D0FED0"/>
          </a:solidFill>
          <a:ln>
            <a:solidFill>
              <a:srgbClr val="333333"/>
            </a:solidFill>
          </a:ln>
          <a:effectLst/>
          <a:scene3d>
            <a:camera prst="orthographicFront"/>
            <a:lightRig rig="morning" dir="t"/>
          </a:scene3d>
          <a:sp3d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bg-BG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bg-BG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1“ </a:t>
            </a:r>
            <a:endParaRPr lang="bg-BG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„ПРИХОДНА ЧАСТ“</a:t>
            </a:r>
            <a:endParaRPr lang="bg-BG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35 092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752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400" dirty="0"/>
          </a:p>
        </p:txBody>
      </p:sp>
      <p:sp>
        <p:nvSpPr>
          <p:cNvPr id="21" name="Закръглен правоъгълник 20"/>
          <p:cNvSpPr/>
          <p:nvPr/>
        </p:nvSpPr>
        <p:spPr>
          <a:xfrm>
            <a:off x="6480103" y="3640808"/>
            <a:ext cx="2484387" cy="11334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Преходен остатък от </a:t>
            </a: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448 037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Закръглен правоъгълник 21"/>
          <p:cNvSpPr/>
          <p:nvPr/>
        </p:nvSpPr>
        <p:spPr>
          <a:xfrm>
            <a:off x="148811" y="3640807"/>
            <a:ext cx="2505241" cy="11334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Целеви субсидии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1 648 100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bg-B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Закръглен правоъгълник 22"/>
          <p:cNvSpPr/>
          <p:nvPr/>
        </p:nvSpPr>
        <p:spPr>
          <a:xfrm>
            <a:off x="156355" y="2247445"/>
            <a:ext cx="2480139" cy="11521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субсидия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18 199 624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Закръглен правоъгълник 23"/>
          <p:cNvSpPr/>
          <p:nvPr/>
        </p:nvSpPr>
        <p:spPr>
          <a:xfrm>
            <a:off x="152209" y="1069402"/>
            <a:ext cx="2501843" cy="9982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Собствени приходи</a:t>
            </a:r>
            <a:endParaRPr lang="bg-B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данъчни и неданъчни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954 557 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5" name="Право съединение 24"/>
          <p:cNvCxnSpPr>
            <a:endCxn id="66" idx="1"/>
          </p:cNvCxnSpPr>
          <p:nvPr/>
        </p:nvCxnSpPr>
        <p:spPr>
          <a:xfrm>
            <a:off x="6190093" y="2859782"/>
            <a:ext cx="29001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аво съединение 25"/>
          <p:cNvCxnSpPr>
            <a:stCxn id="19" idx="1"/>
            <a:endCxn id="20" idx="0"/>
          </p:cNvCxnSpPr>
          <p:nvPr/>
        </p:nvCxnSpPr>
        <p:spPr>
          <a:xfrm flipH="1">
            <a:off x="4608300" y="1568548"/>
            <a:ext cx="1871804" cy="408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аво съединение 26"/>
          <p:cNvCxnSpPr>
            <a:endCxn id="20" idx="2"/>
          </p:cNvCxnSpPr>
          <p:nvPr/>
        </p:nvCxnSpPr>
        <p:spPr>
          <a:xfrm flipH="1" flipV="1">
            <a:off x="4608300" y="3911622"/>
            <a:ext cx="1871803" cy="4603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аво съединение 27"/>
          <p:cNvCxnSpPr>
            <a:endCxn id="23" idx="3"/>
          </p:cNvCxnSpPr>
          <p:nvPr/>
        </p:nvCxnSpPr>
        <p:spPr>
          <a:xfrm flipH="1">
            <a:off x="2636494" y="2823509"/>
            <a:ext cx="3890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аво съединение 28"/>
          <p:cNvCxnSpPr>
            <a:stCxn id="24" idx="3"/>
            <a:endCxn id="20" idx="0"/>
          </p:cNvCxnSpPr>
          <p:nvPr/>
        </p:nvCxnSpPr>
        <p:spPr>
          <a:xfrm>
            <a:off x="2654052" y="1568548"/>
            <a:ext cx="1954248" cy="4080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Закръглен правоъгълник 65"/>
          <p:cNvSpPr/>
          <p:nvPr/>
        </p:nvSpPr>
        <p:spPr>
          <a:xfrm>
            <a:off x="6480103" y="2283719"/>
            <a:ext cx="2484386" cy="11521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Трансфери, фин. операции и заеми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3 665 134 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9" name="Право съединение 88"/>
          <p:cNvCxnSpPr>
            <a:endCxn id="20" idx="2"/>
          </p:cNvCxnSpPr>
          <p:nvPr/>
        </p:nvCxnSpPr>
        <p:spPr>
          <a:xfrm flipV="1">
            <a:off x="2654052" y="3911622"/>
            <a:ext cx="1954248" cy="4603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6B86F3E-E877-43E8-9BE5-BBEA27B8CD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" name="Picture" r:id="rId4" imgW="1074600" imgH="1383120" progId="Word.Picture.8">
                  <p:embed/>
                </p:oleObj>
              </mc:Choice>
              <mc:Fallback>
                <p:oleObj name="Picture" r:id="rId4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130DF-98C9-451A-9BAD-EBAE460B57DD}" type="slidenum">
              <a:rPr lang="bg-BG" altLang="en-US"/>
              <a:pPr>
                <a:defRPr/>
              </a:pPr>
              <a:t>5</a:t>
            </a:fld>
            <a:endParaRPr lang="bg-BG" altLang="en-US" dirty="0"/>
          </a:p>
        </p:txBody>
      </p:sp>
      <p:sp>
        <p:nvSpPr>
          <p:cNvPr id="6147" name="Rectangle 33"/>
          <p:cNvSpPr>
            <a:spLocks noChangeArrowheads="1"/>
          </p:cNvSpPr>
          <p:nvPr/>
        </p:nvSpPr>
        <p:spPr bwMode="auto">
          <a:xfrm>
            <a:off x="542394" y="136823"/>
            <a:ext cx="8460434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bg-BG" altLang="bg-BG" sz="4800" b="1" dirty="0">
                <a:latin typeface="Times New Roman" pitchFamily="18" charset="0"/>
                <a:cs typeface="Times New Roman" pitchFamily="18" charset="0"/>
              </a:rPr>
              <a:t>Данъчни </a:t>
            </a:r>
            <a:r>
              <a:rPr lang="bg-BG" altLang="bg-BG" sz="4800" b="1" dirty="0" err="1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altLang="bg-BG" sz="4800" b="1" dirty="0" err="1" smtClean="0">
                <a:latin typeface="Times New Roman" pitchFamily="18" charset="0"/>
                <a:cs typeface="Times New Roman" pitchFamily="18" charset="0"/>
              </a:rPr>
              <a:t>иходи</a:t>
            </a:r>
            <a:r>
              <a:rPr lang="ru-RU" altLang="bg-BG" sz="4800" b="1" dirty="0" smtClean="0">
                <a:latin typeface="Times New Roman" pitchFamily="18" charset="0"/>
                <a:cs typeface="Times New Roman" pitchFamily="18" charset="0"/>
              </a:rPr>
              <a:t> 2021 г. </a:t>
            </a:r>
            <a:endParaRPr lang="bg-BG" altLang="bg-B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10246" name="Rectangle 1"/>
          <p:cNvSpPr>
            <a:spLocks noChangeArrowheads="1"/>
          </p:cNvSpPr>
          <p:nvPr/>
        </p:nvSpPr>
        <p:spPr bwMode="auto">
          <a:xfrm>
            <a:off x="217602" y="1034555"/>
            <a:ext cx="8786817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Отчетени приходи                   1 </a:t>
            </a: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557 730 лв</a:t>
            </a: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217603" y="1635646"/>
            <a:ext cx="8785225" cy="30623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Патентен данък         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      21 0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Данък недвижими имоти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269 881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Данък превозни средства      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842 874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Данък придобиване имущество      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421 026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bg-BG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Туристически данък       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931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Други данъци               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          4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лв.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E8F9F5C-6036-4303-B010-A8AC329195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784477"/>
              </p:ext>
            </p:extLst>
          </p:nvPr>
        </p:nvGraphicFramePr>
        <p:xfrm>
          <a:off x="1641" y="54673"/>
          <a:ext cx="695325" cy="82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3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" y="54673"/>
                        <a:ext cx="695325" cy="825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17463" y="4462462"/>
            <a:ext cx="2268537" cy="681038"/>
          </a:xfrm>
          <a:prstGeom prst="rtTriangl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EB3B-1381-4037-BEAF-18A36898820D}" type="slidenum">
              <a:rPr lang="bg-BG" altLang="en-US"/>
              <a:pPr>
                <a:defRPr/>
              </a:pPr>
              <a:t>6</a:t>
            </a:fld>
            <a:endParaRPr lang="bg-BG" altLang="en-US" dirty="0"/>
          </a:p>
        </p:txBody>
      </p:sp>
      <p:sp>
        <p:nvSpPr>
          <p:cNvPr id="7171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7894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bg-BG" sz="4800" b="1" dirty="0" err="1">
                <a:latin typeface="Times New Roman" pitchFamily="18" charset="0"/>
                <a:cs typeface="Times New Roman" pitchFamily="18" charset="0"/>
              </a:rPr>
              <a:t>Неданъчни</a:t>
            </a:r>
            <a:r>
              <a:rPr lang="ru-RU" altLang="bg-BG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4800" b="1" dirty="0" smtClean="0">
                <a:latin typeface="Times New Roman" pitchFamily="18" charset="0"/>
                <a:cs typeface="Times New Roman" pitchFamily="18" charset="0"/>
              </a:rPr>
              <a:t>приходи 2021 г.</a:t>
            </a:r>
            <a:endParaRPr lang="bg-BG" altLang="bg-B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9223" name="Rectangle 1"/>
          <p:cNvSpPr>
            <a:spLocks noChangeArrowheads="1"/>
          </p:cNvSpPr>
          <p:nvPr/>
        </p:nvSpPr>
        <p:spPr bwMode="auto">
          <a:xfrm>
            <a:off x="2286000" y="238720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g-BG" altLang="bg-BG">
                <a:latin typeface="Calibri" pitchFamily="34" charset="0"/>
              </a:rPr>
              <a:t>		</a:t>
            </a:r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252414" y="1607344"/>
            <a:ext cx="8639175" cy="329320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Приходи от собственост	     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     687 676</a:t>
            </a:r>
            <a:r>
              <a:rPr lang="en-US" altLang="bg-BG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Общински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и държавни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такси	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altLang="bg-BG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825 195</a:t>
            </a:r>
            <a:r>
              <a:rPr lang="en-US" altLang="bg-BG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Глоби					      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180 629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Други неданъчни приходи	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418 688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Постъпления от продажби	                                   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275 787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Концесии			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	     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18 774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Помощи и дарения                                                      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 33 649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bg-BG" altLang="bg-BG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Платени данъци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bg-BG" altLang="bg-BG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bg-BG" altLang="bg-BG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-43 571 лв</a:t>
            </a:r>
            <a:r>
              <a:rPr lang="bg-BG" altLang="bg-BG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авоъгълник 8"/>
          <p:cNvSpPr/>
          <p:nvPr/>
        </p:nvSpPr>
        <p:spPr>
          <a:xfrm>
            <a:off x="252414" y="961013"/>
            <a:ext cx="863917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bg-BG" altLang="bg-BG" sz="9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Отчетени приходи                  </a:t>
            </a: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3 396 827 лв</a:t>
            </a: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bg-BG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C98BF07-17AB-4954-AD0B-3F111D7E71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436B42-7928-45FB-A15E-E0697E01D8DD}" type="slidenum">
              <a:rPr lang="bg-BG" altLang="en-US"/>
              <a:pPr>
                <a:defRPr/>
              </a:pPr>
              <a:t>7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68675" y="-7144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 </a:t>
            </a:r>
            <a:r>
              <a:rPr lang="bg-BG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2021 г.</a:t>
            </a:r>
            <a:endParaRPr lang="bg-BG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" y="4446985"/>
            <a:ext cx="4211959" cy="696515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12294" name="Rectangle 1"/>
          <p:cNvSpPr>
            <a:spLocks noChangeArrowheads="1"/>
          </p:cNvSpPr>
          <p:nvPr/>
        </p:nvSpPr>
        <p:spPr bwMode="auto">
          <a:xfrm>
            <a:off x="142844" y="1660922"/>
            <a:ext cx="8821644" cy="31854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11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Обща субсидия  </a:t>
            </a:r>
            <a:r>
              <a:rPr lang="en-US" altLang="bg-BG" sz="33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bg-BG" sz="33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bg-BG" altLang="bg-BG" sz="3300" b="1" dirty="0" smtClean="0">
                <a:latin typeface="Times New Roman" pitchFamily="18" charset="0"/>
                <a:cs typeface="Times New Roman" pitchFamily="18" charset="0"/>
              </a:rPr>
              <a:t>18 199 624 лв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Обща изравнителна субсидия </a:t>
            </a:r>
            <a:r>
              <a:rPr lang="en-US" altLang="bg-BG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bg-BG" altLang="bg-BG" sz="3300" b="1" dirty="0" smtClean="0">
                <a:latin typeface="Times New Roman" pitchFamily="18" charset="0"/>
                <a:cs typeface="Times New Roman" pitchFamily="18" charset="0"/>
              </a:rPr>
              <a:t>2 177 300 лв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Субсидия за капитал. разходи</a:t>
            </a:r>
            <a:r>
              <a:rPr lang="en-US" altLang="bg-BG" sz="33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3300" b="1" dirty="0" smtClean="0">
                <a:latin typeface="Times New Roman" pitchFamily="18" charset="0"/>
                <a:cs typeface="Times New Roman" pitchFamily="18" charset="0"/>
              </a:rPr>
              <a:t>679 900 лв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Целеви трансфери                     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      969 056 </a:t>
            </a:r>
            <a:r>
              <a:rPr lang="bg-BG" altLang="bg-BG" sz="33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Възстановени трансфери                      - 856 лв. </a:t>
            </a:r>
            <a:endParaRPr lang="bg-BG" altLang="bg-BG" sz="3300" b="1" dirty="0">
              <a:solidFill>
                <a:srgbClr val="FF0000"/>
              </a:solidFill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142844" y="1017985"/>
            <a:ext cx="885831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Отчетени </a:t>
            </a: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субсидии              22 025 024 лв</a:t>
            </a: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9D4C6DF-4148-4241-A547-5DE0D5EE50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8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6D447-67A4-47C4-B6DF-40321D38AD7A}" type="slidenum">
              <a:rPr lang="bg-BG" altLang="en-US"/>
              <a:pPr>
                <a:defRPr/>
              </a:pPr>
              <a:t>8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Трансфери 2021 г.</a:t>
            </a:r>
            <a:endParaRPr lang="bg-BG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/>
          </a:p>
        </p:txBody>
      </p:sp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0" y="4462462"/>
            <a:ext cx="2268538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13318" name="Rectangle 1"/>
          <p:cNvSpPr>
            <a:spLocks noChangeArrowheads="1"/>
          </p:cNvSpPr>
          <p:nvPr/>
        </p:nvSpPr>
        <p:spPr bwMode="auto">
          <a:xfrm>
            <a:off x="251520" y="1630997"/>
            <a:ext cx="8571790" cy="30162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bg-BG" altLang="bg-BG" sz="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Трансфери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между бюджетни сметки          </a:t>
            </a:r>
            <a:r>
              <a:rPr lang="bg-BG" altLang="bg-BG" sz="3400" b="1" dirty="0" smtClean="0">
                <a:latin typeface="Times New Roman" pitchFamily="18" charset="0"/>
                <a:cs typeface="Times New Roman" pitchFamily="18" charset="0"/>
              </a:rPr>
              <a:t>4 250 153 лв</a:t>
            </a: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Трансфери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 между бюджетни и ССЕС       </a:t>
            </a:r>
            <a:r>
              <a:rPr lang="bg-BG" altLang="bg-BG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-424 682 лв</a:t>
            </a:r>
            <a:r>
              <a:rPr lang="bg-BG" altLang="bg-BG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Трансфери от ПУДООС                </a:t>
            </a:r>
            <a:r>
              <a:rPr lang="bg-BG" altLang="bg-BG" sz="3400" b="1" dirty="0" smtClean="0">
                <a:latin typeface="Times New Roman" pitchFamily="18" charset="0"/>
                <a:cs typeface="Times New Roman" pitchFamily="18" charset="0"/>
              </a:rPr>
              <a:t>9 986 лв. </a:t>
            </a:r>
            <a:endParaRPr lang="bg-BG" altLang="bg-BG" sz="3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39414" y="907427"/>
            <a:ext cx="899335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Общо трансфери                   3 835 457 </a:t>
            </a:r>
            <a:r>
              <a:rPr lang="bg-BG" altLang="bg-BG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лв.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24EB3F8-C76F-4F7E-9979-699F41F26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82B78-2109-4500-923C-7F9299523936}" type="slidenum">
              <a:rPr lang="bg-BG" altLang="en-US"/>
              <a:pPr>
                <a:defRPr/>
              </a:pPr>
              <a:t>9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</a:t>
            </a:r>
            <a:r>
              <a:rPr lang="bg-BG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със </a:t>
            </a:r>
            <a:r>
              <a:rPr lang="bg-BG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заеми 2021 г.</a:t>
            </a:r>
            <a:endParaRPr lang="bg-BG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/>
          </a:p>
        </p:txBody>
      </p:sp>
      <p:sp>
        <p:nvSpPr>
          <p:cNvPr id="10246" name="Rectangle 1"/>
          <p:cNvSpPr>
            <a:spLocks noChangeArrowheads="1"/>
          </p:cNvSpPr>
          <p:nvPr/>
        </p:nvSpPr>
        <p:spPr bwMode="auto">
          <a:xfrm>
            <a:off x="179388" y="1140619"/>
            <a:ext cx="8640762" cy="226523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bg-BG" altLang="bg-BG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4000" b="1" dirty="0">
                <a:latin typeface="Times New Roman" pitchFamily="18" charset="0"/>
                <a:cs typeface="Times New Roman" pitchFamily="18" charset="0"/>
              </a:rPr>
              <a:t>Безлихвени </a:t>
            </a:r>
            <a:r>
              <a:rPr lang="bg-BG" altLang="bg-BG" sz="4000" b="1" dirty="0" smtClean="0">
                <a:latin typeface="Times New Roman" pitchFamily="18" charset="0"/>
                <a:cs typeface="Times New Roman" pitchFamily="18" charset="0"/>
              </a:rPr>
              <a:t>заеми  </a:t>
            </a:r>
            <a:r>
              <a:rPr lang="bg-BG" altLang="bg-BG" sz="4000" b="1" dirty="0">
                <a:latin typeface="Times New Roman" pitchFamily="18" charset="0"/>
                <a:cs typeface="Times New Roman" pitchFamily="18" charset="0"/>
              </a:rPr>
              <a:t>между бюджетни сметки и ССЕС</a:t>
            </a:r>
            <a:r>
              <a:rPr lang="bg-BG" alt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bg-BG" altLang="bg-BG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-117 181 лв</a:t>
            </a:r>
            <a:r>
              <a:rPr lang="bg-BG" altLang="bg-B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bg-BG" altLang="bg-BG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4"/>
          <p:cNvSpPr>
            <a:spLocks noChangeArrowheads="1"/>
          </p:cNvSpPr>
          <p:nvPr/>
        </p:nvSpPr>
        <p:spPr bwMode="auto">
          <a:xfrm>
            <a:off x="0" y="4462462"/>
            <a:ext cx="2268538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2F93E81-BC73-4924-B7C1-9E9E740897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95788"/>
              </p:ext>
            </p:extLst>
          </p:nvPr>
        </p:nvGraphicFramePr>
        <p:xfrm>
          <a:off x="0" y="8954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954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Йон – заседателна зала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Йон – заседателна зала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Йон – заседателна зала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7133</TotalTime>
  <Words>1879</Words>
  <Application>Microsoft Office PowerPoint</Application>
  <PresentationFormat>Презентация на цял екран (16:9)</PresentationFormat>
  <Paragraphs>458</Paragraphs>
  <Slides>34</Slides>
  <Notes>1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34</vt:i4>
      </vt:variant>
    </vt:vector>
  </HeadingPairs>
  <TitlesOfParts>
    <vt:vector size="41" baseType="lpstr">
      <vt:lpstr>Arial</vt:lpstr>
      <vt:lpstr>Calibri</vt:lpstr>
      <vt:lpstr>Century Gothic</vt:lpstr>
      <vt:lpstr>Times New Roman</vt:lpstr>
      <vt:lpstr>Wingdings 3</vt:lpstr>
      <vt:lpstr>Йон – заседателна зала</vt:lpstr>
      <vt:lpstr>Picture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g.nikolova</dc:creator>
  <cp:lastModifiedBy>T.Penyashka</cp:lastModifiedBy>
  <cp:revision>704</cp:revision>
  <cp:lastPrinted>2017-02-22T07:29:22Z</cp:lastPrinted>
  <dcterms:created xsi:type="dcterms:W3CDTF">2013-11-21T18:26:36Z</dcterms:created>
  <dcterms:modified xsi:type="dcterms:W3CDTF">2022-08-12T05:25:22Z</dcterms:modified>
</cp:coreProperties>
</file>